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14"/>
  </p:notesMasterIdLst>
  <p:sldIdLst>
    <p:sldId id="279" r:id="rId2"/>
    <p:sldId id="282" r:id="rId3"/>
    <p:sldId id="273" r:id="rId4"/>
    <p:sldId id="280" r:id="rId5"/>
    <p:sldId id="257" r:id="rId6"/>
    <p:sldId id="281" r:id="rId7"/>
    <p:sldId id="283" r:id="rId8"/>
    <p:sldId id="258" r:id="rId9"/>
    <p:sldId id="259" r:id="rId10"/>
    <p:sldId id="261" r:id="rId11"/>
    <p:sldId id="284" r:id="rId12"/>
    <p:sldId id="271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AF21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94660"/>
  </p:normalViewPr>
  <p:slideViewPr>
    <p:cSldViewPr>
      <p:cViewPr>
        <p:scale>
          <a:sx n="100" d="100"/>
          <a:sy n="100" d="100"/>
        </p:scale>
        <p:origin x="-41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6B4B796-2F86-4CB8-A18A-B2742E15A237}" type="datetimeFigureOut">
              <a:rPr lang="ru-RU"/>
              <a:pPr>
                <a:defRPr/>
              </a:pPr>
              <a:t>18.06.2012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ru-R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ECD9C36-062A-4642-89CD-8590AD2E2E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73964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CB3C25E-52DB-44DD-9E29-E972F0D7D965}" type="slidenum">
              <a:rPr lang="ru-RU" smtClean="0"/>
              <a:pPr eaLnBrk="1" hangingPunct="1"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09077C3-D8F0-423B-8E28-8349CAD27D21}" type="slidenum">
              <a:rPr lang="ru-RU" smtClean="0"/>
              <a:pPr eaLnBrk="1" hangingPunct="1"/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CD9C36-062A-4642-89CD-8590AD2E2E5B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BD0A84A-1734-4D70-B108-008718BBA108}" type="slidenum">
              <a:rPr lang="ru-RU" smtClean="0"/>
              <a:pPr eaLnBrk="1" hangingPunct="1"/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CA202A7-A30B-429E-8B71-E3EC94A07B47}" type="slidenum">
              <a:rPr lang="ru-RU" smtClean="0"/>
              <a:pPr eaLnBrk="1" hangingPunct="1"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3401CB0-CDA2-4816-B25B-E1C9D0D50A4B}" type="slidenum">
              <a:rPr lang="ru-RU" smtClean="0"/>
              <a:pPr eaLnBrk="1" hangingPunct="1"/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860A28D-6E85-4B1F-A727-2447870D0B4B}" type="slidenum">
              <a:rPr lang="ru-RU" smtClean="0"/>
              <a:pPr eaLnBrk="1" hangingPunct="1"/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4FC43F0-A9DB-49E9-AD3D-D06006901B40}" type="slidenum">
              <a:rPr lang="ru-RU" smtClean="0"/>
              <a:pPr eaLnBrk="1" hangingPunct="1"/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4614E0-52AA-4454-83A2-BFABC5421223}" type="slidenum">
              <a:rPr lang="ru-RU" smtClean="0"/>
              <a:pPr eaLnBrk="1" hangingPunct="1"/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CD9C36-062A-4642-89CD-8590AD2E2E5B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FA0EE52-FAB9-4FF6-8E44-A38615EC5FB5}" type="slidenum">
              <a:rPr lang="ru-RU" smtClean="0"/>
              <a:pPr eaLnBrk="1" hangingPunct="1"/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0C1BEF-F4E8-4665-81EB-36ADB546CD52}" type="slidenum">
              <a:rPr lang="ru-RU" smtClean="0"/>
              <a:pPr eaLnBrk="1" hangingPunct="1"/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1BDAA-33E0-44D6-9854-4CD772E3711C}" type="datetimeFigureOut">
              <a:rPr lang="ru-RU"/>
              <a:pPr>
                <a:defRPr/>
              </a:pPr>
              <a:t>18.06.2012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9305B-8C34-410C-B1EF-60B37B6B72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48666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EDE9E-73A6-4839-BD95-EA119358E29B}" type="datetimeFigureOut">
              <a:rPr lang="ru-RU"/>
              <a:pPr>
                <a:defRPr/>
              </a:pPr>
              <a:t>18.06.2012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4857C-80C9-4BFE-8B15-66B97E4E4B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72311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AEE22-3328-437C-A11C-D39B1D1DDDAB}" type="datetimeFigureOut">
              <a:rPr lang="ru-RU"/>
              <a:pPr>
                <a:defRPr/>
              </a:pPr>
              <a:t>18.06.2012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6171C-1F86-427E-B9A1-4B3301FEFE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7532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D7D85-42D0-415D-9063-694E54130CF1}" type="datetimeFigureOut">
              <a:rPr lang="ru-RU"/>
              <a:pPr>
                <a:defRPr/>
              </a:pPr>
              <a:t>18.06.2012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EBD87-FA61-49C5-9184-87113EFE13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0489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61CD0-DA56-4BEE-8D65-E640AFDB09DD}" type="datetimeFigureOut">
              <a:rPr lang="ru-RU"/>
              <a:pPr>
                <a:defRPr/>
              </a:pPr>
              <a:t>18.06.2012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33F72-036C-49E1-9B56-0B8262CD10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71526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FC534-2B7D-46C9-B4D6-A990633F151C}" type="datetimeFigureOut">
              <a:rPr lang="ru-RU"/>
              <a:pPr>
                <a:defRPr/>
              </a:pPr>
              <a:t>18.06.2012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4F8CE-B305-491B-8E06-1C17570933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77746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66EC2-7219-4EA5-AC09-FFB238D8BEC6}" type="datetimeFigureOut">
              <a:rPr lang="ru-RU"/>
              <a:pPr>
                <a:defRPr/>
              </a:pPr>
              <a:t>18.06.2012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F69F1-5E61-472F-9AD2-4074746406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64030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3EB8E-F6D8-4CF0-B472-AA823A11454D}" type="datetimeFigureOut">
              <a:rPr lang="ru-RU"/>
              <a:pPr>
                <a:defRPr/>
              </a:pPr>
              <a:t>18.06.2012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44B54-EE01-4DB3-A516-08E6A86283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07415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74F30-C61C-4281-8ED6-21C511A79757}" type="datetimeFigureOut">
              <a:rPr lang="ru-RU"/>
              <a:pPr>
                <a:defRPr/>
              </a:pPr>
              <a:t>18.06.2012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5B110-CEDB-43D4-B8C5-C259865032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2370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594FE-0640-4716-BBE5-64E854DB7675}" type="datetimeFigureOut">
              <a:rPr lang="ru-RU"/>
              <a:pPr>
                <a:defRPr/>
              </a:pPr>
              <a:t>18.06.2012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E9BE7-4105-48EB-B669-CAFF089FDC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39894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36FCA-6CB6-4B70-8EAF-7440F22B3CCE}" type="datetimeFigureOut">
              <a:rPr lang="ru-RU"/>
              <a:pPr>
                <a:defRPr/>
              </a:pPr>
              <a:t>18.06.2012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4F1D8-D3E2-4FC1-9EE5-F7C304E255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3236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ru-RU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DF2F33E-4BFD-4151-B43D-5D50FB3D2AA8}" type="datetimeFigureOut">
              <a:rPr lang="ru-RU"/>
              <a:pPr>
                <a:defRPr/>
              </a:pPr>
              <a:t>18.06.2012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BEF84FD-34C7-4219-AAF7-34E1F298A5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-3015" y="482921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600" b="1" dirty="0"/>
              <a:t>РОССИЙСКИЙ УНИВЕРСИТЕТ ДРУЖБЫ </a:t>
            </a:r>
            <a:r>
              <a:rPr lang="ru-RU" sz="1600" b="1" dirty="0" smtClean="0"/>
              <a:t>НАРОДОВ</a:t>
            </a:r>
            <a:r>
              <a:rPr lang="en-US" sz="1600" dirty="0" smtClean="0"/>
              <a:t>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(РУДН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/>
              <a:t>Факультет физико-математических и естественных наук</a:t>
            </a:r>
          </a:p>
          <a:p>
            <a:pPr algn="ctr"/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467544" y="3450921"/>
            <a:ext cx="828092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Пример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модели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ВВП с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учетом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старения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производственных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фондов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её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исследование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 применение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экономике США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331913" y="5661025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Научный руководитель: доцент,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к.ф-м.н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Оленев Николай Николаевич</a:t>
            </a:r>
            <a:r>
              <a:rPr lang="ru-RU" sz="1600" dirty="0">
                <a:latin typeface="Times New Roman" pitchFamily="18" charset="0"/>
              </a:rPr>
              <a:t> 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331913" y="5300663"/>
            <a:ext cx="9144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Выполнил: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Сергоян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Айк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Самвелович</a:t>
            </a:r>
            <a:endParaRPr lang="ru-RU" dirty="0">
              <a:latin typeface="Times New Roman" pitchFamily="18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761" y="1268760"/>
            <a:ext cx="1332478" cy="129614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47564" y="2780928"/>
            <a:ext cx="78488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/>
              <a:t>К</a:t>
            </a:r>
            <a:r>
              <a:rPr lang="en-US" sz="1400" b="1" dirty="0" err="1" smtClean="0"/>
              <a:t>афедра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нелинейного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анализа</a:t>
            </a:r>
            <a:r>
              <a:rPr lang="en-US" sz="1400" b="1" dirty="0" smtClean="0"/>
              <a:t> и </a:t>
            </a:r>
            <a:r>
              <a:rPr lang="en-US" sz="1400" b="1" dirty="0" err="1" smtClean="0"/>
              <a:t>оптимизации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группа</a:t>
            </a:r>
            <a:r>
              <a:rPr lang="en-US" sz="1400" b="1" dirty="0" smtClean="0"/>
              <a:t> НМ-601</a:t>
            </a:r>
            <a:endParaRPr lang="ru-RU" sz="1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9222" name="Rectangle 8"/>
          <p:cNvSpPr>
            <a:spLocks noChangeArrowheads="1"/>
          </p:cNvSpPr>
          <p:nvPr/>
        </p:nvSpPr>
        <p:spPr bwMode="auto">
          <a:xfrm>
            <a:off x="0" y="971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9223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4" name="Rectangle 11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922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6" name="Rectangle 14"/>
          <p:cNvSpPr>
            <a:spLocks noChangeArrowheads="1"/>
          </p:cNvSpPr>
          <p:nvPr/>
        </p:nvSpPr>
        <p:spPr bwMode="auto">
          <a:xfrm>
            <a:off x="0" y="971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9227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8" name="Rectangle 17"/>
          <p:cNvSpPr>
            <a:spLocks noChangeArrowheads="1"/>
          </p:cNvSpPr>
          <p:nvPr/>
        </p:nvSpPr>
        <p:spPr bwMode="auto">
          <a:xfrm>
            <a:off x="0" y="971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9229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30" name="Rectangle 20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9231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33" name="Rectangle 23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9234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36" name="Rectangle 27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971600" y="834509"/>
            <a:ext cx="72722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Calculation of parameters</a:t>
            </a:r>
            <a:r>
              <a:rPr lang="ru-RU" sz="3200" b="1" dirty="0" smtClean="0"/>
              <a:t>(2)</a:t>
            </a:r>
            <a:endParaRPr lang="ru-RU" sz="3200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467544" y="2376244"/>
                <a:ext cx="7632848" cy="15578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𝑏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RU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1−</m:t>
                                  </m:r>
                                  <m:d>
                                    <m:dPr>
                                      <m:ctrlPr>
                                        <a:rPr lang="ru-RU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>
                                          <a:latin typeface="Cambria Math"/>
                                        </a:rPr>
                                        <m:t>1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−</m:t>
                                      </m:r>
                                      <m:d>
                                        <m:dPr>
                                          <m:ctrlPr>
                                            <a:rPr lang="ru-RU" i="1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ru-RU" i="1">
                                                  <a:latin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>
                                                  <a:latin typeface="Cambria Math"/>
                                                </a:rPr>
                                                <m:t>μ</m:t>
                                              </m:r>
                                            </m:num>
                                            <m:den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>
                                                  <a:latin typeface="Cambria Math"/>
                                                </a:rPr>
                                                <m:t>α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  <m:r>
                                        <a:rPr lang="en-US">
                                          <a:latin typeface="Cambria Math"/>
                                        </a:rPr>
                                        <m:t>×</m:t>
                                      </m:r>
                                      <m:d>
                                        <m:dPr>
                                          <m:ctrlPr>
                                            <a:rPr lang="ru-RU" i="1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>
                                              <a:latin typeface="Cambria Math"/>
                                            </a:rPr>
                                            <m:t> </m:t>
                                          </m:r>
                                          <m:f>
                                            <m:fPr>
                                              <m:ctrlPr>
                                                <a:rPr lang="ru-RU" i="1">
                                                  <a:latin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nary>
                                                <m:naryPr>
                                                  <m:chr m:val="∑"/>
                                                  <m:limLoc m:val="undOvr"/>
                                                  <m:ctrlPr>
                                                    <a:rPr lang="ru-RU" i="1">
                                                      <a:latin typeface="Cambria Math"/>
                                                    </a:rPr>
                                                  </m:ctrlPr>
                                                </m:naryPr>
                                                <m:sub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𝑖</m:t>
                                                  </m:r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=0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49</m:t>
                                                  </m:r>
                                                </m:sup>
                                                <m:e>
                                                  <m:f>
                                                    <m:fPr>
                                                      <m:ctrlPr>
                                                        <a:rPr lang="ru-RU" i="1"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fPr>
                                                    <m:num>
                                                      <m:r>
                                                        <a:rPr lang="en-US" i="1">
                                                          <a:latin typeface="Cambria Math"/>
                                                        </a:rPr>
                                                        <m:t>𝛷</m:t>
                                                      </m:r>
                                                      <m:d>
                                                        <m:dPr>
                                                          <m:ctrlPr>
                                                            <a:rPr lang="ru-RU" i="1">
                                                              <a:latin typeface="Cambria Math"/>
                                                            </a:rPr>
                                                          </m:ctrlPr>
                                                        </m:dPr>
                                                        <m:e>
                                                          <m:r>
                                                            <a:rPr lang="en-US" i="1">
                                                              <a:latin typeface="Cambria Math"/>
                                                            </a:rPr>
                                                            <m:t>𝑡</m:t>
                                                          </m:r>
                                                          <m:r>
                                                            <a:rPr lang="en-US" i="1">
                                                              <a:latin typeface="Cambria Math"/>
                                                            </a:rPr>
                                                            <m:t>−</m:t>
                                                          </m:r>
                                                          <m:r>
                                                            <a:rPr lang="en-US" i="1">
                                                              <a:latin typeface="Cambria Math"/>
                                                            </a:rPr>
                                                            <m:t>𝑖</m:t>
                                                          </m:r>
                                                        </m:e>
                                                      </m:d>
                                                    </m:num>
                                                    <m:den>
                                                      <m:r>
                                                        <a:rPr lang="en-US" i="1">
                                                          <a:latin typeface="Cambria Math"/>
                                                        </a:rPr>
                                                        <m:t>𝑝</m:t>
                                                      </m:r>
                                                      <m:d>
                                                        <m:dPr>
                                                          <m:ctrlPr>
                                                            <a:rPr lang="ru-RU" i="1">
                                                              <a:latin typeface="Cambria Math"/>
                                                            </a:rPr>
                                                          </m:ctrlPr>
                                                        </m:dPr>
                                                        <m:e>
                                                          <m:r>
                                                            <a:rPr lang="en-US" i="1">
                                                              <a:latin typeface="Cambria Math"/>
                                                            </a:rPr>
                                                            <m:t>𝑡</m:t>
                                                          </m:r>
                                                          <m:r>
                                                            <a:rPr lang="en-US" i="1">
                                                              <a:latin typeface="Cambria Math"/>
                                                            </a:rPr>
                                                            <m:t>−</m:t>
                                                          </m:r>
                                                          <m:r>
                                                            <a:rPr lang="en-US" i="1">
                                                              <a:latin typeface="Cambria Math"/>
                                                            </a:rPr>
                                                            <m:t>𝑖</m:t>
                                                          </m:r>
                                                        </m:e>
                                                      </m:d>
                                                    </m:den>
                                                  </m:f>
                                                </m:e>
                                              </m:nary>
                                            </m:num>
                                            <m:den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𝛷</m:t>
                                              </m:r>
                                              <m:d>
                                                <m:dPr>
                                                  <m:ctrlPr>
                                                    <a:rPr lang="ru-RU" i="1">
                                                      <a:latin typeface="Cambria Math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𝑡</m:t>
                                                  </m:r>
                                                </m:e>
                                              </m:d>
                                            </m:den>
                                          </m:f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×</m:t>
                                          </m:r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𝑝</m:t>
                                          </m:r>
                                          <m:d>
                                            <m:dPr>
                                              <m:ctrlPr>
                                                <a:rPr lang="ru-RU" i="1">
                                                  <a:latin typeface="Cambria Math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𝑡</m:t>
                                              </m:r>
                                            </m:e>
                                          </m:d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×</m:t>
                                          </m:r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𝛼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1/1−</m:t>
                              </m:r>
                              <m:f>
                                <m:fPr>
                                  <m:ctrlPr>
                                    <a:rPr lang="ru-RU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μ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α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𝐺</m:t>
                          </m:r>
                          <m:d>
                            <m:d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×</m:t>
                          </m:r>
                          <m:r>
                            <a:rPr lang="en-US" i="1">
                              <a:latin typeface="Cambria Math"/>
                            </a:rPr>
                            <m:t>𝑝</m:t>
                          </m:r>
                          <m:d>
                            <m:d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×</m:t>
                          </m:r>
                          <m:r>
                            <a:rPr lang="en-US" i="1">
                              <a:latin typeface="Cambria Math"/>
                            </a:rPr>
                            <m:t>𝛼</m:t>
                          </m:r>
                        </m:den>
                      </m:f>
                      <m:r>
                        <a:rPr lang="en-US">
                          <a:latin typeface="Cambria Math"/>
                        </a:rPr>
                        <m:t>×</m:t>
                      </m:r>
                      <m:r>
                        <a:rPr lang="en-US" i="1">
                          <a:latin typeface="Cambria Math"/>
                        </a:rPr>
                        <m:t>𝛷</m:t>
                      </m:r>
                      <m:d>
                        <m:dPr>
                          <m:ctrlPr>
                            <a:rPr lang="ru-RU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376244"/>
                <a:ext cx="7632848" cy="155786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699792" y="4437112"/>
                <a:ext cx="318228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800" dirty="0" err="1" smtClean="0"/>
                  <a:t>Finally</a:t>
                </a:r>
                <a:r>
                  <a:rPr lang="ru-RU" sz="2800" dirty="0" smtClean="0"/>
                  <a:t> </a:t>
                </a:r>
                <a:r>
                  <a:rPr lang="ru-RU" sz="2800" dirty="0" err="1" smtClean="0"/>
                  <a:t>we</a:t>
                </a:r>
                <a:r>
                  <a:rPr lang="ru-RU" sz="2800" dirty="0" smtClean="0"/>
                  <a:t> </a:t>
                </a:r>
                <a:r>
                  <a:rPr lang="ru-RU" sz="2800" dirty="0" err="1" smtClean="0"/>
                  <a:t>obtain</a:t>
                </a:r>
                <a:r>
                  <a:rPr lang="ru-RU" sz="2800" dirty="0" smtClean="0"/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𝒃</m:t>
                    </m:r>
                  </m:oMath>
                </a14:m>
                <a:endParaRPr lang="ru-RU" sz="2800" b="1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4437112"/>
                <a:ext cx="3182281" cy="523220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4023" t="-11628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en-US" sz="3600" b="1" dirty="0" smtClean="0"/>
              <a:t>Description of US economy by the model</a:t>
            </a:r>
            <a:br>
              <a:rPr lang="en-US" sz="3600" b="1" dirty="0" smtClean="0"/>
            </a:br>
            <a:endParaRPr lang="ru-RU" sz="3600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graphicFrame>
            <p:nvGraphicFramePr>
              <p:cNvPr id="6" name="Объект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671531518"/>
                  </p:ext>
                </p:extLst>
              </p:nvPr>
            </p:nvGraphicFramePr>
            <p:xfrm>
              <a:off x="0" y="1988840"/>
              <a:ext cx="9144000" cy="159144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15616"/>
                    <a:gridCol w="648072"/>
                    <a:gridCol w="648072"/>
                    <a:gridCol w="720080"/>
                    <a:gridCol w="720080"/>
                    <a:gridCol w="792088"/>
                    <a:gridCol w="720080"/>
                    <a:gridCol w="792088"/>
                    <a:gridCol w="720080"/>
                    <a:gridCol w="792088"/>
                    <a:gridCol w="792088"/>
                    <a:gridCol w="683568"/>
                  </a:tblGrid>
                  <a:tr h="521401">
                    <a:tc>
                      <a:txBody>
                        <a:bodyPr/>
                        <a:lstStyle/>
                        <a:p>
                          <a:r>
                            <a:rPr lang="ru-RU" dirty="0" err="1" smtClean="0"/>
                            <a:t>Year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2000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2001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2002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2003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2004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2005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2006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2007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2008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2009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2010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521401">
                    <a:tc>
                      <a:txBody>
                        <a:bodyPr/>
                        <a:lstStyle/>
                        <a:p>
                          <a:r>
                            <a:rPr lang="ru-RU" sz="1400" dirty="0" smtClean="0"/>
                            <a:t>GDP (US)</a:t>
                          </a:r>
                        </a:p>
                        <a:p>
                          <a:r>
                            <a:rPr lang="ru-RU" sz="1400" dirty="0" smtClean="0"/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4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∗</m:t>
                              </m:r>
                              <m:sSup>
                                <m:sSupPr>
                                  <m:ctrlPr>
                                    <a:rPr lang="ru-RU" sz="1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sz="1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11</m:t>
                                  </m:r>
                                </m:sup>
                              </m:sSup>
                              <m:r>
                                <a:rPr lang="ru-RU" sz="1400" b="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)</m:t>
                              </m:r>
                            </m:oMath>
                          </a14:m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97,648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100,76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104,176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109,08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116,308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123,641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133,362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139,95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142,969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140,439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145,824</a:t>
                          </a:r>
                          <a:endParaRPr lang="ru-RU" sz="1200" dirty="0"/>
                        </a:p>
                      </a:txBody>
                      <a:tcPr/>
                    </a:tc>
                  </a:tr>
                  <a:tr h="541374">
                    <a:tc>
                      <a:txBody>
                        <a:bodyPr/>
                        <a:lstStyle/>
                        <a:p>
                          <a:r>
                            <a:rPr lang="ru-RU" sz="1400" dirty="0" err="1" smtClean="0"/>
                            <a:t>Investment</a:t>
                          </a:r>
                          <a:endParaRPr lang="ru-RU" sz="1400" dirty="0" smtClean="0"/>
                        </a:p>
                        <a:p>
                          <a:r>
                            <a:rPr lang="ru-RU" sz="1400" dirty="0" smtClean="0"/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4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/>
                                  <a:ea typeface="+mn-ea"/>
                                  <a:cs typeface="+mn-cs"/>
                                </a:rPr>
                                <m:t>∗</m:t>
                              </m:r>
                              <m:sSup>
                                <m:sSupPr>
                                  <m:ctrlPr>
                                    <a:rPr lang="ru-RU" sz="1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sz="14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11</m:t>
                                  </m:r>
                                </m:sup>
                              </m:sSup>
                            </m:oMath>
                          </a14:m>
                          <a:r>
                            <a:rPr lang="ru-RU" sz="1400" dirty="0" smtClean="0"/>
                            <a:t>)</a:t>
                          </a:r>
                          <a:endParaRPr lang="ru-RU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20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9</m:t>
                                </m:r>
                                <m:r>
                                  <a:rPr lang="ru-RU" sz="12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,666</m:t>
                                </m:r>
                              </m:oMath>
                            </m:oMathPara>
                          </a14:m>
                          <a:endParaRPr lang="ru-RU" sz="12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10</m:t>
                                </m:r>
                                <m:r>
                                  <a:rPr lang="ru-RU" sz="1200" b="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,</m:t>
                                </m:r>
                                <m:r>
                                  <a:rPr lang="en-US" sz="120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034</m:t>
                                </m:r>
                              </m:oMath>
                            </m:oMathPara>
                          </a14:m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10,165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11,023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12,078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13,013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14,104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15,334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16,731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18,29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19,822</a:t>
                          </a:r>
                          <a:endParaRPr lang="ru-RU" sz="12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6" name="Объект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a14="http://schemas.microsoft.com/office/drawing/2010/main" xmlns="" xmlns:p14="http://schemas.microsoft.com/office/powerpoint/2010/main" val="3671531518"/>
                  </p:ext>
                </p:extLst>
              </p:nvPr>
            </p:nvGraphicFramePr>
            <p:xfrm>
              <a:off x="0" y="1988840"/>
              <a:ext cx="9144000" cy="16078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15616"/>
                    <a:gridCol w="648072"/>
                    <a:gridCol w="648072"/>
                    <a:gridCol w="720080"/>
                    <a:gridCol w="720080"/>
                    <a:gridCol w="792088"/>
                    <a:gridCol w="720080"/>
                    <a:gridCol w="792088"/>
                    <a:gridCol w="720080"/>
                    <a:gridCol w="792088"/>
                    <a:gridCol w="792088"/>
                    <a:gridCol w="683568"/>
                  </a:tblGrid>
                  <a:tr h="521401">
                    <a:tc>
                      <a:txBody>
                        <a:bodyPr/>
                        <a:lstStyle/>
                        <a:p>
                          <a:r>
                            <a:rPr lang="ru-RU" dirty="0" err="1" smtClean="0"/>
                            <a:t>Year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2000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2001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2002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2003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2004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2005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2006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2007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2008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2009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2010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537782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t="-103409" r="-719672" b="-10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97,648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100,76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104,176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109,08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116,308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123,641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133,362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139,95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142,969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140,439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145,824</a:t>
                          </a:r>
                          <a:endParaRPr lang="ru-RU" sz="1200" dirty="0"/>
                        </a:p>
                      </a:txBody>
                      <a:tcPr/>
                    </a:tc>
                  </a:tr>
                  <a:tr h="54864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t="-198889" r="-719672" b="-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72642" t="-198889" r="-1142453" b="-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70093" t="-198889" r="-1031776" b="-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10,165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11,023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12,078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13,013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14,104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15,334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16,731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18,29</a:t>
                          </a:r>
                          <a:endParaRPr lang="ru-RU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/>
                            <a:t>19,822</a:t>
                          </a:r>
                          <a:endParaRPr lang="ru-RU" sz="12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311750" y="4221088"/>
                <a:ext cx="2416238" cy="19236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ru-RU" dirty="0" smtClean="0"/>
                  <a:t> </a:t>
                </a:r>
                <a:r>
                  <a:rPr lang="ru-RU" sz="3200" dirty="0" smtClean="0">
                    <a:latin typeface="+mj-lt"/>
                  </a:rPr>
                  <a:t>US </a:t>
                </a:r>
                <a:r>
                  <a:rPr lang="ru-RU" sz="3200" dirty="0" err="1" smtClean="0">
                    <a:latin typeface="+mj-lt"/>
                  </a:rPr>
                  <a:t>economy</a:t>
                </a:r>
                <a:r>
                  <a:rPr lang="ru-RU" sz="3200" dirty="0" smtClean="0">
                    <a:latin typeface="+mj-lt"/>
                  </a:rPr>
                  <a:t> </a:t>
                </a:r>
              </a:p>
              <a:p>
                <a:pPr algn="ctr"/>
                <a:endParaRPr lang="ru-RU" sz="2400" dirty="0" smtClean="0">
                  <a:latin typeface="+mj-lt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latin typeface="Cambria Math"/>
                      </a:rPr>
                      <m:t>μ</m:t>
                    </m:r>
                    <m:r>
                      <a:rPr lang="ru-RU" b="0" i="0" smtClean="0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ru-RU" dirty="0" smtClean="0">
                    <a:latin typeface="+mj-lt"/>
                  </a:rPr>
                  <a:t>0.00577</a:t>
                </a:r>
              </a:p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𝛼</m:t>
                    </m:r>
                  </m:oMath>
                </a14:m>
                <a:r>
                  <a:rPr lang="ru-RU" dirty="0" smtClean="0">
                    <a:latin typeface="+mj-lt"/>
                  </a:rPr>
                  <a:t>=</a:t>
                </a:r>
                <a:r>
                  <a:rPr lang="en-US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0.02383</m:t>
                    </m:r>
                  </m:oMath>
                </a14:m>
                <a:endParaRPr lang="ru-RU" dirty="0" smtClean="0">
                  <a:latin typeface="+mj-lt"/>
                </a:endParaRPr>
              </a:p>
              <a:p>
                <a:pPr algn="ctr"/>
                <a:r>
                  <a:rPr lang="ru-RU" dirty="0" smtClean="0">
                    <a:latin typeface="+mj-lt"/>
                  </a:rPr>
                  <a:t> b=</a:t>
                </a:r>
                <a:r>
                  <a:rPr lang="en-US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4.12341</m:t>
                    </m:r>
                  </m:oMath>
                </a14:m>
                <a:r>
                  <a:rPr lang="ru-RU" dirty="0" smtClean="0">
                    <a:latin typeface="+mj-lt"/>
                  </a:rPr>
                  <a:t> </a:t>
                </a:r>
                <a:endParaRPr lang="ru-RU" dirty="0">
                  <a:latin typeface="+mj-lt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1750" y="4221088"/>
                <a:ext cx="2416238" cy="1923604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3526" t="-4114" r="-1763" b="-41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80242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857250" y="1857375"/>
            <a:ext cx="7772400" cy="2643188"/>
          </a:xfrm>
        </p:spPr>
        <p:txBody>
          <a:bodyPr/>
          <a:lstStyle/>
          <a:p>
            <a:pPr eaLnBrk="1" hangingPunct="1"/>
            <a:r>
              <a:rPr lang="ru-RU" sz="3500" dirty="0" err="1" smtClean="0"/>
              <a:t>Thank</a:t>
            </a:r>
            <a:r>
              <a:rPr lang="ru-RU" sz="3500" dirty="0" smtClean="0"/>
              <a:t> </a:t>
            </a:r>
            <a:r>
              <a:rPr lang="ru-RU" sz="3500" dirty="0" err="1" smtClean="0"/>
              <a:t>you</a:t>
            </a:r>
            <a:r>
              <a:rPr lang="ru-RU" sz="3500" dirty="0" smtClean="0"/>
              <a:t> </a:t>
            </a:r>
            <a:r>
              <a:rPr lang="ru-RU" sz="3500" dirty="0" err="1" smtClean="0"/>
              <a:t>for</a:t>
            </a:r>
            <a:r>
              <a:rPr lang="ru-RU" sz="3500" dirty="0" smtClean="0"/>
              <a:t> </a:t>
            </a:r>
            <a:r>
              <a:rPr lang="ru-RU" sz="3500" dirty="0" err="1" smtClean="0"/>
              <a:t>attention</a:t>
            </a:r>
            <a:r>
              <a:rPr lang="ru-RU" sz="3500" dirty="0" smtClean="0"/>
              <a:t>! ;)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/>
          <a:lstStyle/>
          <a:p>
            <a:r>
              <a:rPr lang="en-US" b="1" dirty="0" smtClean="0"/>
              <a:t>Purposes of the research</a:t>
            </a:r>
            <a:endParaRPr lang="ru-RU" b="1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51520" y="1700808"/>
            <a:ext cx="8572500" cy="3816424"/>
          </a:xfrm>
        </p:spPr>
        <p:txBody>
          <a:bodyPr/>
          <a:lstStyle/>
          <a:p>
            <a:r>
              <a:rPr lang="en-US" b="1" dirty="0" smtClean="0"/>
              <a:t>A GDP model description</a:t>
            </a:r>
            <a:endParaRPr lang="ru-RU" dirty="0" smtClean="0"/>
          </a:p>
          <a:p>
            <a:pPr>
              <a:lnSpc>
                <a:spcPct val="200000"/>
              </a:lnSpc>
            </a:pPr>
            <a:r>
              <a:rPr lang="ru-RU" b="1" dirty="0" smtClean="0"/>
              <a:t>R</a:t>
            </a:r>
            <a:r>
              <a:rPr lang="en-US" b="1" dirty="0" err="1" smtClean="0"/>
              <a:t>esearch</a:t>
            </a:r>
            <a:r>
              <a:rPr lang="en-US" b="1" dirty="0" smtClean="0"/>
              <a:t> of </a:t>
            </a:r>
            <a:r>
              <a:rPr lang="ru-RU" b="1" dirty="0" err="1" smtClean="0"/>
              <a:t>the</a:t>
            </a:r>
            <a:r>
              <a:rPr lang="ru-RU" b="1" dirty="0" smtClean="0"/>
              <a:t> </a:t>
            </a:r>
            <a:r>
              <a:rPr lang="en-US" b="1" dirty="0" smtClean="0"/>
              <a:t>model</a:t>
            </a:r>
            <a:endParaRPr lang="ru-RU" b="1" dirty="0" smtClean="0"/>
          </a:p>
          <a:p>
            <a:pPr>
              <a:lnSpc>
                <a:spcPct val="200000"/>
              </a:lnSpc>
            </a:pPr>
            <a:r>
              <a:rPr lang="en-US" b="1" dirty="0"/>
              <a:t>C</a:t>
            </a:r>
            <a:r>
              <a:rPr lang="en-US" b="1" dirty="0" smtClean="0"/>
              <a:t>alculation of parameters</a:t>
            </a:r>
          </a:p>
          <a:p>
            <a:pPr>
              <a:lnSpc>
                <a:spcPct val="200000"/>
              </a:lnSpc>
            </a:pPr>
            <a:r>
              <a:rPr lang="en-US" b="1" dirty="0" smtClean="0"/>
              <a:t>Description of US economy by the model</a:t>
            </a:r>
            <a:endParaRPr lang="en-US" b="1" dirty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sz="4000" b="1" dirty="0"/>
              <a:t>Introduction</a:t>
            </a:r>
            <a:endParaRPr lang="ru-RU" sz="4000" dirty="0"/>
          </a:p>
        </p:txBody>
      </p:sp>
      <p:sp>
        <p:nvSpPr>
          <p:cNvPr id="1034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35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467544" y="1340768"/>
                <a:ext cx="8208912" cy="17716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400" dirty="0" smtClean="0"/>
                  <a:t>Cobb-Douglas’s </a:t>
                </a:r>
                <a:r>
                  <a:rPr lang="en-US" sz="2400" dirty="0"/>
                  <a:t>model – </a:t>
                </a:r>
                <a:r>
                  <a:rPr lang="en-US" sz="2400" i="1" dirty="0"/>
                  <a:t>Q=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𝐴</m:t>
                        </m:r>
                        <m:r>
                          <a:rPr lang="en-US" sz="2400" i="1">
                            <a:latin typeface="Cambria Math"/>
                          </a:rPr>
                          <m:t>×</m:t>
                        </m:r>
                        <m:r>
                          <a:rPr lang="en-US" sz="2400" i="1">
                            <a:latin typeface="Cambria Math"/>
                          </a:rPr>
                          <m:t>𝐿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𝛼</m:t>
                        </m:r>
                      </m:sup>
                    </m:sSup>
                    <m:r>
                      <a:rPr lang="en-US" sz="2400" i="1">
                        <a:latin typeface="Cambria Math"/>
                      </a:rPr>
                      <m:t>×</m:t>
                    </m:r>
                    <m:sSup>
                      <m:sSupPr>
                        <m:ctrlPr>
                          <a:rPr lang="ru-RU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𝐾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𝛽</m:t>
                        </m:r>
                      </m:sup>
                    </m:sSup>
                  </m:oMath>
                </a14:m>
                <a:endParaRPr lang="en-US" sz="2400" dirty="0" smtClean="0"/>
              </a:p>
              <a:p>
                <a:pPr algn="just"/>
                <a:endParaRPr lang="en-US" sz="2400" dirty="0" smtClean="0"/>
              </a:p>
              <a:p>
                <a:pPr algn="just"/>
                <a:r>
                  <a:rPr lang="en-US" i="1" dirty="0" smtClean="0"/>
                  <a:t>Q - </a:t>
                </a:r>
                <a:r>
                  <a:rPr lang="en-US" i="1" dirty="0"/>
                  <a:t>output, </a:t>
                </a:r>
                <a:r>
                  <a:rPr lang="en-US" i="1" dirty="0" smtClean="0"/>
                  <a:t>L </a:t>
                </a:r>
                <a:r>
                  <a:rPr lang="en-US" i="1" dirty="0"/>
                  <a:t>- labor costs, </a:t>
                </a:r>
                <a:r>
                  <a:rPr lang="en-US" i="1" dirty="0" smtClean="0"/>
                  <a:t>K </a:t>
                </a:r>
                <a:r>
                  <a:rPr lang="en-US" i="1" dirty="0"/>
                  <a:t>- capital expenditures,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𝐴</m:t>
                    </m:r>
                  </m:oMath>
                </a14:m>
                <a:r>
                  <a:rPr lang="en-US" i="1" dirty="0"/>
                  <a:t> – technological coefficient</a:t>
                </a:r>
                <a:endParaRPr lang="ru-RU" i="1" dirty="0"/>
              </a:p>
              <a:p>
                <a:pPr algn="just"/>
                <a:endParaRPr lang="ru-RU" sz="2400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340768"/>
                <a:ext cx="8208912" cy="1771639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1189" t="-1718" r="-5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448655" y="2996952"/>
                <a:ext cx="8208912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dirty="0" smtClean="0"/>
                  <a:t>There </a:t>
                </a:r>
                <a:r>
                  <a:rPr lang="en-US" dirty="0"/>
                  <a:t>are no any theoretical base to take as a constant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𝛼</m:t>
                    </m:r>
                  </m:oMath>
                </a14:m>
                <a:r>
                  <a:rPr lang="en-US" dirty="0"/>
                  <a:t>  in different sectors of economy. In order to understand that fact let us consider that we have an economy, where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𝛼</m:t>
                    </m:r>
                  </m:oMath>
                </a14:m>
                <a:r>
                  <a:rPr lang="en-US" dirty="0"/>
                  <a:t> +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𝛽</m:t>
                    </m:r>
                    <m:r>
                      <a:rPr lang="en-US" i="1">
                        <a:latin typeface="Cambria Math"/>
                      </a:rPr>
                      <m:t>=1</m:t>
                    </m:r>
                  </m:oMath>
                </a14:m>
                <a:r>
                  <a:rPr lang="en-US" dirty="0"/>
                  <a:t>.  Now let us consider two sectors of that economy with the same technological coefficient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: </a:t>
                </a:r>
                <a:endParaRPr lang="ru-RU" dirty="0"/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655" y="2996952"/>
                <a:ext cx="8208912" cy="1200329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669" t="-2538" r="-594" b="-71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3402865" y="4978865"/>
                <a:ext cx="5292080" cy="7954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≠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𝐴</m:t>
                    </m:r>
                    <m:r>
                      <a:rPr lang="en-US" i="1">
                        <a:latin typeface="Cambria Math"/>
                      </a:rPr>
                      <m:t>×(</m:t>
                    </m:r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𝛼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×</m:t>
                    </m:r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𝐾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𝐾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1−</m:t>
                        </m:r>
                        <m:r>
                          <a:rPr lang="en-US" i="1">
                            <a:latin typeface="Cambria Math"/>
                          </a:rPr>
                          <m:t>𝛼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  <a:endParaRPr lang="ru-RU" dirty="0"/>
              </a:p>
              <a:p>
                <a:pPr algn="ctr"/>
                <a:r>
                  <a:rPr lang="en-US" dirty="0"/>
                  <a:t>Equality is possible only if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/</m:t>
                    </m:r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  <a:endParaRPr lang="ru-RU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2865" y="4978865"/>
                <a:ext cx="5292080" cy="795474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t="-38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9" name="Прямоугольник 8"/>
              <p:cNvSpPr/>
              <p:nvPr/>
            </p:nvSpPr>
            <p:spPr>
              <a:xfrm>
                <a:off x="1043608" y="4629305"/>
                <a:ext cx="2236317" cy="373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𝑄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𝐴</m:t>
                      </m:r>
                      <m:r>
                        <a:rPr lang="en-US" i="1">
                          <a:latin typeface="Cambria Math"/>
                        </a:rPr>
                        <m:t>×</m:t>
                      </m:r>
                      <m:sSubSup>
                        <m:sSubSupPr>
                          <m:ctrlPr>
                            <a:rPr lang="ru-RU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𝛼</m:t>
                          </m:r>
                        </m:sup>
                      </m:sSubSup>
                      <m:r>
                        <a:rPr lang="en-US" i="1" smtClean="0">
                          <a:latin typeface="Cambria Math"/>
                        </a:rPr>
                        <m:t>×</m:t>
                      </m:r>
                      <m:sSubSup>
                        <m:sSubSup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1−</m:t>
                          </m:r>
                          <m:r>
                            <a:rPr lang="en-US" i="1">
                              <a:latin typeface="Cambria Math"/>
                            </a:rPr>
                            <m:t>𝛼</m:t>
                          </m:r>
                        </m:sup>
                      </m:sSubSup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4629305"/>
                <a:ext cx="2236317" cy="373372"/>
              </a:xfrm>
              <a:prstGeom prst="rect">
                <a:avLst/>
              </a:prstGeom>
              <a:blipFill rotWithShape="1">
                <a:blip r:embed="rId6" cstate="print"/>
                <a:stretch>
                  <a:fillRect b="-96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0" name="Прямоугольник 9"/>
              <p:cNvSpPr/>
              <p:nvPr/>
            </p:nvSpPr>
            <p:spPr>
              <a:xfrm>
                <a:off x="1038285" y="5002677"/>
                <a:ext cx="2241639" cy="373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𝑄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ru-RU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</a:rPr>
                            <m:t>𝐴</m:t>
                          </m:r>
                          <m:r>
                            <a:rPr lang="en-US" i="1">
                              <a:latin typeface="Cambria Math"/>
                            </a:rPr>
                            <m:t>×</m:t>
                          </m:r>
                          <m:r>
                            <a:rPr lang="en-US" i="1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𝛼</m:t>
                          </m:r>
                        </m:sup>
                      </m:sSubSup>
                      <m:r>
                        <a:rPr lang="en-US" i="1">
                          <a:latin typeface="Cambria Math"/>
                        </a:rPr>
                        <m:t>×</m:t>
                      </m:r>
                      <m:sSubSup>
                        <m:sSubSupPr>
                          <m:ctrlPr>
                            <a:rPr lang="ru-RU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1−</m:t>
                          </m:r>
                          <m:r>
                            <a:rPr lang="en-US" i="1">
                              <a:latin typeface="Cambria Math"/>
                            </a:rPr>
                            <m:t>𝛼</m:t>
                          </m:r>
                        </m:sup>
                      </m:sSubSup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285" y="5002677"/>
                <a:ext cx="2241639" cy="373949"/>
              </a:xfrm>
              <a:prstGeom prst="rect">
                <a:avLst/>
              </a:prstGeom>
              <a:blipFill rotWithShape="1">
                <a:blip r:embed="rId7" cstate="print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500" y="500063"/>
            <a:ext cx="80010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sz="3200" b="1" dirty="0" smtClean="0"/>
              <a:t>Description of a GDP model</a:t>
            </a:r>
            <a:endParaRPr lang="ru-RU" sz="3200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844824"/>
            <a:ext cx="7200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/>
              <a:t>Hypothesis: The number of  homogeneous jobs in a given production unit are fixed over time, and product output decreases with a constant rate µ, µ&gt;0 .</a:t>
            </a:r>
            <a:endParaRPr lang="ru-RU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2286000" y="2924944"/>
                <a:ext cx="4572000" cy="73866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:r>
                  <a:rPr lang="en-US" dirty="0" smtClean="0"/>
                  <a:t>Considered formula </a:t>
                </a:r>
                <a:r>
                  <a:rPr lang="en-US" dirty="0"/>
                  <a:t>of </a:t>
                </a:r>
                <a:r>
                  <a:rPr lang="en-US" dirty="0" smtClean="0"/>
                  <a:t>GDP:</a:t>
                </a:r>
                <a:endParaRPr lang="ru-RU" dirty="0"/>
              </a:p>
              <a:p>
                <a:pPr algn="ctr"/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𝐺</m:t>
                    </m:r>
                    <m:r>
                      <a:rPr lang="en-US" sz="2400" i="1" dirty="0" smtClean="0">
                        <a:latin typeface="Cambria Math"/>
                      </a:rPr>
                      <m:t>(</m:t>
                    </m:r>
                    <m:r>
                      <a:rPr lang="en-US" sz="2400" i="1" dirty="0" smtClean="0">
                        <a:latin typeface="Cambria Math"/>
                      </a:rPr>
                      <m:t>𝑡</m:t>
                    </m:r>
                    <m:r>
                      <a:rPr lang="en-US" sz="2400" i="1" dirty="0" smtClean="0">
                        <a:latin typeface="Cambria Math"/>
                      </a:rPr>
                      <m:t>) = </m:t>
                    </m:r>
                    <m:r>
                      <a:rPr lang="en-US" sz="2400" i="1" dirty="0" smtClean="0">
                        <a:latin typeface="Cambria Math"/>
                      </a:rPr>
                      <m:t>𝑀</m:t>
                    </m:r>
                    <m:r>
                      <a:rPr lang="en-US" sz="2400" i="1" dirty="0" smtClean="0">
                        <a:latin typeface="Cambria Math"/>
                      </a:rPr>
                      <m:t>(</m:t>
                    </m:r>
                    <m:r>
                      <a:rPr lang="en-US" sz="2400" i="1" dirty="0" smtClean="0">
                        <a:latin typeface="Cambria Math"/>
                      </a:rPr>
                      <m:t>𝑡</m:t>
                    </m:r>
                    <m:r>
                      <a:rPr lang="en-US" sz="2400" i="1" dirty="0" smtClean="0">
                        <a:latin typeface="Cambria Math"/>
                      </a:rPr>
                      <m:t>)×</m:t>
                    </m:r>
                    <m:r>
                      <a:rPr lang="en-US" sz="2400" i="1" dirty="0" smtClean="0">
                        <a:latin typeface="Cambria Math"/>
                      </a:rPr>
                      <m:t>𝑓</m:t>
                    </m:r>
                    <m:r>
                      <a:rPr lang="en-US" sz="2400" i="1" dirty="0" smtClean="0">
                        <a:latin typeface="Cambria Math"/>
                      </a:rPr>
                      <m:t>(</m:t>
                    </m:r>
                    <m:r>
                      <a:rPr lang="en-US" sz="2400" i="1" dirty="0" smtClean="0">
                        <a:latin typeface="Cambria Math"/>
                      </a:rPr>
                      <m:t>𝑡</m:t>
                    </m:r>
                    <m:r>
                      <a:rPr lang="en-US" sz="24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2400" i="1" dirty="0"/>
                  <a:t>. </a:t>
                </a:r>
                <a:endParaRPr lang="ru-RU" sz="2400" dirty="0"/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924944"/>
                <a:ext cx="4572000" cy="738664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t="-4132" b="-190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434772" y="3789040"/>
                <a:ext cx="381559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/>
                      </a:rPr>
                      <m:t>𝐺</m:t>
                    </m:r>
                    <m:r>
                      <a:rPr lang="en-US" sz="2000" i="1" dirty="0" smtClean="0">
                        <a:latin typeface="Cambria Math"/>
                      </a:rPr>
                      <m:t>(</m:t>
                    </m:r>
                    <m:r>
                      <a:rPr lang="en-US" sz="2000" i="1" dirty="0" smtClean="0">
                        <a:latin typeface="Cambria Math"/>
                      </a:rPr>
                      <m:t>𝑡</m:t>
                    </m:r>
                    <m:r>
                      <a:rPr lang="en-US" sz="2000" i="1" dirty="0" smtClean="0">
                        <a:latin typeface="Cambria Math"/>
                      </a:rPr>
                      <m:t>) </m:t>
                    </m:r>
                  </m:oMath>
                </a14:m>
                <a:r>
                  <a:rPr lang="en-US" sz="2000" dirty="0"/>
                  <a:t>- the value of GDP in year </a:t>
                </a:r>
                <a:r>
                  <a:rPr lang="en-US" sz="2000" i="1" dirty="0"/>
                  <a:t>t</a:t>
                </a:r>
                <a:endParaRPr lang="ru-RU" sz="2000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772" y="3789040"/>
                <a:ext cx="3815596" cy="400110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t="-6154" r="-799" b="-292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452669" y="4189150"/>
                <a:ext cx="371704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/>
                      </a:rPr>
                      <m:t>𝑓</m:t>
                    </m:r>
                    <m:r>
                      <a:rPr lang="en-US" sz="2000" i="1" dirty="0" smtClean="0">
                        <a:latin typeface="Cambria Math"/>
                      </a:rPr>
                      <m:t>(</m:t>
                    </m:r>
                    <m:r>
                      <a:rPr lang="en-US" sz="2000" i="1" dirty="0" smtClean="0">
                        <a:latin typeface="Cambria Math"/>
                      </a:rPr>
                      <m:t>𝑡</m:t>
                    </m:r>
                    <m:r>
                      <a:rPr lang="en-US" sz="2000" i="1" dirty="0">
                        <a:latin typeface="Cambria Math"/>
                      </a:rPr>
                      <m:t>) </m:t>
                    </m:r>
                  </m:oMath>
                </a14:m>
                <a:r>
                  <a:rPr lang="en-US" sz="2000" dirty="0"/>
                  <a:t>called the loading capacity</a:t>
                </a:r>
                <a:endParaRPr lang="ru-RU" sz="2000" dirty="0"/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669" y="4189150"/>
                <a:ext cx="3717043" cy="400110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l="-656" t="-6061" r="-984" b="-272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452669" y="4558482"/>
                <a:ext cx="62865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𝑀</m:t>
                    </m:r>
                    <m:d>
                      <m:dPr>
                        <m:ctrlPr>
                          <a:rPr lang="ru-RU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000" dirty="0"/>
                  <a:t> -  </a:t>
                </a:r>
                <a:r>
                  <a:rPr lang="en-US" sz="2000" dirty="0" smtClean="0"/>
                  <a:t>maximal </a:t>
                </a:r>
                <a:r>
                  <a:rPr lang="en-US" sz="2000" dirty="0"/>
                  <a:t>total output</a:t>
                </a:r>
                <a:endParaRPr lang="ru-RU" sz="2000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669" y="4558482"/>
                <a:ext cx="6286500" cy="400110"/>
              </a:xfrm>
              <a:prstGeom prst="rect">
                <a:avLst/>
              </a:prstGeom>
              <a:blipFill rotWithShape="1">
                <a:blip r:embed="rId6" cstate="print"/>
                <a:stretch>
                  <a:fillRect t="-6154" b="-292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1" name="Прямоугольник 10"/>
              <p:cNvSpPr/>
              <p:nvPr/>
            </p:nvSpPr>
            <p:spPr>
              <a:xfrm>
                <a:off x="2745378" y="5331830"/>
                <a:ext cx="365324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/>
                        </a:rPr>
                        <m:t>𝐺</m:t>
                      </m:r>
                      <m:d>
                        <m:dPr>
                          <m:ctrlPr>
                            <a:rPr lang="en-US" sz="2400" i="1" dirty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i="1" dirty="0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ru-RU" sz="2400" b="0" i="1" dirty="0" smtClean="0">
                          <a:latin typeface="Cambria Math"/>
                        </a:rPr>
                        <m:t>&lt;</m:t>
                      </m:r>
                      <m:r>
                        <a:rPr lang="ru-RU" sz="2400" b="0" i="1" dirty="0" smtClean="0">
                          <a:latin typeface="Cambria Math"/>
                        </a:rPr>
                        <m:t>𝑀</m:t>
                      </m:r>
                      <m:d>
                        <m:dPr>
                          <m:ctrlPr>
                            <a:rPr lang="ru-RU" sz="2400" b="0" i="1" dirty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ru-RU" sz="2400" b="0" i="1" dirty="0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ru-RU" sz="2400" b="0" i="1" dirty="0" smtClean="0">
                          <a:latin typeface="Cambria Math"/>
                          <a:ea typeface="Cambria Math"/>
                        </a:rPr>
                        <m:t>⟹</m:t>
                      </m:r>
                      <m:r>
                        <a:rPr lang="ru-RU" sz="2400" b="0" i="1" dirty="0" smtClean="0">
                          <a:latin typeface="Cambria Math"/>
                          <a:ea typeface="Cambria Math"/>
                        </a:rPr>
                        <m:t>𝑓</m:t>
                      </m:r>
                      <m:d>
                        <m:dPr>
                          <m:ctrlPr>
                            <a:rPr lang="ru-RU" sz="2400" b="0" i="1" dirty="0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ru-RU" sz="2400" b="0" i="1" dirty="0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d>
                      <m:r>
                        <a:rPr lang="ru-RU" sz="2400" b="0" i="1" dirty="0" smtClean="0">
                          <a:latin typeface="Cambria Math"/>
                          <a:ea typeface="Cambria Math"/>
                        </a:rPr>
                        <m:t>&lt;1</m:t>
                      </m:r>
                      <m:r>
                        <a:rPr lang="en-US" sz="2400" i="1" dirty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5378" y="5331830"/>
                <a:ext cx="3653244" cy="461665"/>
              </a:xfrm>
              <a:prstGeom prst="rect">
                <a:avLst/>
              </a:prstGeom>
              <a:blipFill rotWithShape="1">
                <a:blip r:embed="rId7" cstate="print"/>
                <a:stretch>
                  <a:fillRect b="-21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1008112" y="1484784"/>
                <a:ext cx="7452320" cy="14294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/>
                        </a:rPr>
                        <m:t>𝑀</m:t>
                      </m:r>
                      <m:d>
                        <m:dPr>
                          <m:ctrlPr>
                            <a:rPr lang="ru-RU" sz="3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i="1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3200" i="1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ru-RU" sz="320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3200" i="1">
                              <a:latin typeface="Cambria Math"/>
                            </a:rPr>
                            <m:t>𝑖</m:t>
                          </m:r>
                          <m:r>
                            <a:rPr lang="en-US" sz="3200" i="1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3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ru-RU" sz="28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latin typeface="Cambria Math"/>
                                </a:rPr>
                                <m:t>𝛷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𝑡</m:t>
                              </m:r>
                              <m:r>
                                <a:rPr lang="ru-RU" sz="28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ru-RU" sz="2800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)</m:t>
                              </m:r>
                              <m:sSup>
                                <m:sSupPr>
                                  <m:ctrlPr>
                                    <a:rPr lang="ru-RU" sz="24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ru-RU" sz="2400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ru-RU" sz="2400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ru-RU" sz="2400" b="0" i="1" smtClean="0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ru-RU" sz="2400" b="0" i="1" smtClean="0">
                                      <a:latin typeface="Cambria Math"/>
                                      <a:ea typeface="Cambria Math"/>
                                    </a:rPr>
                                    <m:t>𝜇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800" i="1">
                                  <a:latin typeface="Cambria Math"/>
                                </a:rPr>
                                <m:t>𝑝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𝑡</m:t>
                              </m:r>
                              <m:r>
                                <a:rPr lang="ru-RU" sz="28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ru-RU" sz="2800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)×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𝑏</m:t>
                              </m:r>
                            </m:den>
                          </m:f>
                        </m:e>
                      </m:nary>
                      <m:r>
                        <a:rPr lang="en-US" sz="3200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112" y="1484784"/>
                <a:ext cx="7452320" cy="1429430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918614" y="2924944"/>
                <a:ext cx="7564388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𝒏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dirty="0" smtClean="0"/>
                  <a:t>– number </a:t>
                </a:r>
                <a:r>
                  <a:rPr lang="en-US" dirty="0"/>
                  <a:t>of years, after which production unit becomes unusable due to aging</a:t>
                </a:r>
                <a:endParaRPr lang="ru-RU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614" y="2924944"/>
                <a:ext cx="7564388" cy="646331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725" t="-4717"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71500" y="500063"/>
            <a:ext cx="80010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sz="3200" b="1" dirty="0" smtClean="0"/>
              <a:t>Description of a GDP model (2)</a:t>
            </a:r>
            <a:endParaRPr lang="ru-RU" sz="3200" dirty="0" smtClean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10" name="Прямоугольник 9"/>
              <p:cNvSpPr/>
              <p:nvPr/>
            </p:nvSpPr>
            <p:spPr>
              <a:xfrm>
                <a:off x="1020487" y="4077071"/>
                <a:ext cx="5612562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200" i="1">
                        <a:latin typeface="Cambria Math"/>
                      </a:rPr>
                      <m:t>𝛷</m:t>
                    </m:r>
                    <m:d>
                      <m:dPr>
                        <m:ctrlPr>
                          <a:rPr lang="ru-RU" sz="22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200" dirty="0"/>
                  <a:t> – investment in the economy in </a:t>
                </a:r>
                <a:r>
                  <a:rPr lang="en-US" sz="2200" dirty="0" smtClean="0"/>
                  <a:t>year</a:t>
                </a:r>
                <a:r>
                  <a:rPr lang="ru-RU" sz="2200" dirty="0" smtClean="0"/>
                  <a:t> </a:t>
                </a:r>
                <a14:m>
                  <m:oMath xmlns:m="http://schemas.openxmlformats.org/officeDocument/2006/math">
                    <m:r>
                      <a:rPr lang="en-US" sz="2200" b="1" i="1" smtClean="0">
                        <a:latin typeface="Cambria Math"/>
                      </a:rPr>
                      <m:t>𝒕</m:t>
                    </m:r>
                  </m:oMath>
                </a14:m>
                <a:r>
                  <a:rPr lang="ru-RU" sz="2200" dirty="0" smtClean="0"/>
                  <a:t> </a:t>
                </a:r>
                <a:endParaRPr lang="ru-RU" sz="2200" dirty="0"/>
              </a:p>
            </p:txBody>
          </p:sp>
        </mc:Choice>
        <mc:Fallback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487" y="4077071"/>
                <a:ext cx="5612562" cy="430887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t="-7143" b="-3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1" name="Прямоугольник 10"/>
              <p:cNvSpPr/>
              <p:nvPr/>
            </p:nvSpPr>
            <p:spPr>
              <a:xfrm>
                <a:off x="1008112" y="4653136"/>
                <a:ext cx="4572000" cy="43088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200" i="1">
                        <a:latin typeface="Cambria Math"/>
                      </a:rPr>
                      <m:t>𝑝</m:t>
                    </m:r>
                    <m:r>
                      <a:rPr lang="en-US" sz="2200" i="1">
                        <a:latin typeface="Cambria Math"/>
                      </a:rPr>
                      <m:t>(</m:t>
                    </m:r>
                    <m:r>
                      <a:rPr lang="en-US" sz="2200" i="1">
                        <a:latin typeface="Cambria Math"/>
                      </a:rPr>
                      <m:t>𝑡</m:t>
                    </m:r>
                    <m:r>
                      <a:rPr lang="en-US" sz="22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200" dirty="0"/>
                  <a:t> – price index in year </a:t>
                </a:r>
                <a:r>
                  <a:rPr lang="en-US" sz="2200" i="1" dirty="0" smtClean="0"/>
                  <a:t>t</a:t>
                </a:r>
                <a:endParaRPr lang="ru-RU" sz="2200" dirty="0" smtClean="0"/>
              </a:p>
            </p:txBody>
          </p:sp>
        </mc:Choice>
        <mc:Fallback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112" y="4653136"/>
                <a:ext cx="4572000" cy="430887"/>
              </a:xfrm>
              <a:prstGeom prst="rect">
                <a:avLst/>
              </a:prstGeom>
              <a:blipFill rotWithShape="1">
                <a:blip r:embed="rId6" cstate="print"/>
                <a:stretch>
                  <a:fillRect l="-133" t="-7042" b="-281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2" name="Прямоугольник 11"/>
              <p:cNvSpPr/>
              <p:nvPr/>
            </p:nvSpPr>
            <p:spPr>
              <a:xfrm>
                <a:off x="936377" y="5096099"/>
                <a:ext cx="2843535" cy="6874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 smtClean="0"/>
                  <a:t>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/>
                      </a:rPr>
                      <m:t>𝑝</m:t>
                    </m:r>
                    <m:d>
                      <m:dPr>
                        <m:ctrlPr>
                          <a:rPr lang="ru-RU" sz="22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2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2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2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latin typeface="Cambria Math"/>
                              </a:rPr>
                              <m:t>𝐺</m:t>
                            </m:r>
                            <m:r>
                              <a:rPr lang="en-US" sz="22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200" i="1">
                                <a:latin typeface="Cambria Math"/>
                              </a:rPr>
                              <m:t>𝑡</m:t>
                            </m:r>
                            <m:r>
                              <a:rPr lang="en-US" sz="2200" i="1">
                                <a:latin typeface="Cambria Math"/>
                              </a:rPr>
                              <m:t>)</m:t>
                            </m:r>
                          </m:e>
                          <m:sub>
                            <m:r>
                              <a:rPr lang="en-US" sz="2200" i="1">
                                <a:latin typeface="Cambria Math"/>
                              </a:rPr>
                              <m:t>𝑐𝑢𝑟𝑟𝑒𝑛𝑡</m:t>
                            </m:r>
                            <m:r>
                              <a:rPr lang="en-US" sz="2200" i="1">
                                <a:latin typeface="Cambria Math"/>
                              </a:rPr>
                              <m:t> </m:t>
                            </m:r>
                            <m:r>
                              <a:rPr lang="en-US" sz="2200" i="1">
                                <a:latin typeface="Cambria Math"/>
                              </a:rPr>
                              <m:t>𝑝𝑟𝑖𝑐𝑒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2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latin typeface="Cambria Math"/>
                              </a:rPr>
                              <m:t>𝐺</m:t>
                            </m:r>
                            <m:r>
                              <a:rPr lang="en-US" sz="22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200" i="1">
                                <a:latin typeface="Cambria Math"/>
                              </a:rPr>
                              <m:t>𝑡</m:t>
                            </m:r>
                            <m:r>
                              <a:rPr lang="en-US" sz="2200" i="1">
                                <a:latin typeface="Cambria Math"/>
                              </a:rPr>
                              <m:t>)</m:t>
                            </m:r>
                          </m:e>
                          <m:sub>
                            <m:r>
                              <a:rPr lang="en-US" sz="2200" i="1">
                                <a:latin typeface="Cambria Math"/>
                              </a:rPr>
                              <m:t>𝑝𝑟𝑖𝑐𝑒</m:t>
                            </m:r>
                            <m:r>
                              <a:rPr lang="en-US" sz="2200" i="1">
                                <a:latin typeface="Cambria Math"/>
                              </a:rPr>
                              <m:t> </m:t>
                            </m:r>
                            <m:r>
                              <a:rPr lang="en-US" sz="2200" i="1">
                                <a:latin typeface="Cambria Math"/>
                              </a:rPr>
                              <m:t>𝑖𝑛</m:t>
                            </m:r>
                            <m:r>
                              <a:rPr lang="en-US" sz="2200" i="1">
                                <a:latin typeface="Cambria Math"/>
                              </a:rPr>
                              <m:t> 2005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200" dirty="0"/>
                  <a:t> </a:t>
                </a:r>
                <a:endParaRPr lang="ru-RU" sz="2200" dirty="0"/>
              </a:p>
            </p:txBody>
          </p:sp>
        </mc:Choice>
        <mc:Fallback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377" y="5096099"/>
                <a:ext cx="2843535" cy="687496"/>
              </a:xfrm>
              <a:prstGeom prst="rect">
                <a:avLst/>
              </a:prstGeom>
              <a:blipFill rotWithShape="1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Прямоугольник 12"/>
          <p:cNvSpPr/>
          <p:nvPr/>
        </p:nvSpPr>
        <p:spPr>
          <a:xfrm>
            <a:off x="899592" y="3573016"/>
            <a:ext cx="38866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b</a:t>
            </a:r>
            <a:r>
              <a:rPr lang="en-US" dirty="0"/>
              <a:t> – coefficient of the capital intensity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537386"/>
            <a:ext cx="72722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 smtClean="0"/>
              <a:t>Conclusion</a:t>
            </a:r>
            <a:r>
              <a:rPr lang="en-US" sz="3200" b="1" dirty="0" smtClean="0"/>
              <a:t>s</a:t>
            </a:r>
            <a:endParaRPr lang="ru-RU" sz="3200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827584" y="1628800"/>
                <a:ext cx="6552728" cy="4247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250000"/>
                  </a:lnSpc>
                  <a:buFont typeface="+mj-lt"/>
                  <a:buAutoNum type="alphaLcPeriod"/>
                </a:pPr>
                <a:r>
                  <a:rPr lang="ru-RU" dirty="0" smtClean="0"/>
                  <a:t>A 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model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of</a:t>
                </a:r>
                <a:r>
                  <a:rPr lang="ru-RU" dirty="0" smtClean="0"/>
                  <a:t> GDP </a:t>
                </a:r>
                <a:r>
                  <a:rPr lang="ru-RU" dirty="0" err="1" smtClean="0"/>
                  <a:t>was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described</a:t>
                </a:r>
                <a:endParaRPr lang="ru-RU" dirty="0" smtClean="0"/>
              </a:p>
              <a:p>
                <a:pPr marL="342900" indent="-342900">
                  <a:lnSpc>
                    <a:spcPct val="250000"/>
                  </a:lnSpc>
                  <a:buFont typeface="+mj-lt"/>
                  <a:buAutoNum type="alphaLcPeriod"/>
                </a:pPr>
                <a:r>
                  <a:rPr lang="ru-RU" dirty="0" err="1"/>
                  <a:t>M</a:t>
                </a:r>
                <a:r>
                  <a:rPr lang="ru-RU" dirty="0" err="1" smtClean="0"/>
                  <a:t>odel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was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researched</a:t>
                </a:r>
                <a:endParaRPr lang="ru-RU" dirty="0" smtClean="0"/>
              </a:p>
              <a:p>
                <a:pPr marL="342900" indent="-342900">
                  <a:lnSpc>
                    <a:spcPct val="250000"/>
                  </a:lnSpc>
                  <a:buFont typeface="+mj-lt"/>
                  <a:buAutoNum type="alphaLcPeriod"/>
                </a:pPr>
                <a:r>
                  <a:rPr lang="ru-RU" dirty="0" err="1" smtClean="0"/>
                  <a:t>The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coefficient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of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capital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intensity</a:t>
                </a:r>
                <a:r>
                  <a:rPr lang="ru-RU" dirty="0" smtClean="0"/>
                  <a:t> – 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/>
                        <a:ea typeface="Cambria Math"/>
                      </a:rPr>
                      <m:t>𝑏</m:t>
                    </m:r>
                  </m:oMath>
                </a14:m>
                <a:r>
                  <a:rPr lang="ru-RU" dirty="0" smtClean="0"/>
                  <a:t>,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ru-RU" dirty="0" smtClean="0"/>
                  <a:t>, </a:t>
                </a:r>
                <a:r>
                  <a:rPr lang="en-US" dirty="0"/>
                  <a:t>product output </a:t>
                </a:r>
                <a:r>
                  <a:rPr lang="en-US" dirty="0" err="1" smtClean="0"/>
                  <a:t>decreas</a:t>
                </a:r>
                <a:r>
                  <a:rPr lang="ru-RU" dirty="0" err="1" smtClean="0"/>
                  <a:t>ing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rate</a:t>
                </a:r>
                <a:r>
                  <a:rPr lang="ru-RU" dirty="0" smtClean="0"/>
                  <a:t> –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𝜇</m:t>
                    </m:r>
                  </m:oMath>
                </a14:m>
                <a:r>
                  <a:rPr lang="ru-RU" dirty="0" smtClean="0"/>
                  <a:t>, </a:t>
                </a:r>
                <a:r>
                  <a:rPr lang="ru-RU" dirty="0" err="1" smtClean="0"/>
                  <a:t>were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obtained</a:t>
                </a:r>
                <a:r>
                  <a:rPr lang="en-US" dirty="0" smtClean="0"/>
                  <a:t> </a:t>
                </a:r>
                <a:endParaRPr lang="ru-RU" dirty="0" smtClean="0"/>
              </a:p>
              <a:p>
                <a:pPr marL="342900" indent="-342900">
                  <a:lnSpc>
                    <a:spcPct val="250000"/>
                  </a:lnSpc>
                  <a:buFont typeface="+mj-lt"/>
                  <a:buAutoNum type="alphaLcPeriod"/>
                </a:pPr>
                <a:r>
                  <a:rPr lang="ru-RU" dirty="0" err="1" smtClean="0"/>
                  <a:t>Model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was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used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and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parameters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were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obtained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for</a:t>
                </a:r>
                <a:r>
                  <a:rPr lang="ru-RU" dirty="0" smtClean="0"/>
                  <a:t> US </a:t>
                </a:r>
                <a:r>
                  <a:rPr lang="ru-RU" dirty="0" err="1" smtClean="0"/>
                  <a:t>economy</a:t>
                </a:r>
                <a:r>
                  <a:rPr lang="ru-RU" dirty="0" smtClean="0"/>
                  <a:t>.</a:t>
                </a:r>
                <a:endParaRPr lang="ru-RU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1628800"/>
                <a:ext cx="6552728" cy="4247317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6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500" y="500063"/>
            <a:ext cx="80010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sz="3200" b="1" dirty="0" smtClean="0"/>
              <a:t>Description of a GDP model (</a:t>
            </a:r>
            <a:r>
              <a:rPr lang="ru-RU" sz="3200" b="1" dirty="0" smtClean="0"/>
              <a:t>3</a:t>
            </a:r>
            <a:r>
              <a:rPr lang="en-US" sz="3200" b="1" dirty="0" smtClean="0"/>
              <a:t>)</a:t>
            </a:r>
            <a:endParaRPr lang="ru-RU" sz="3200" dirty="0" smtClean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498525" y="2996952"/>
                <a:ext cx="4865563" cy="12300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ru-RU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latin typeface="Cambria Math"/>
                        </a:rPr>
                        <m:t>=1−</m:t>
                      </m:r>
                      <m:sSup>
                        <m:sSupPr>
                          <m:ctrlPr>
                            <a:rPr lang="ru-RU" sz="2400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4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ru-RU" sz="24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/>
                                    </a:rPr>
                                    <m:t>1−</m:t>
                                  </m:r>
                                  <m:f>
                                    <m:fPr>
                                      <m:ctrlPr>
                                        <a:rPr lang="ru-RU" sz="2400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𝜇</m:t>
                                      </m:r>
                                    </m:num>
                                    <m:den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𝛼</m:t>
                                      </m:r>
                                    </m:den>
                                  </m:f>
                                </m:num>
                                <m:den>
                                  <m:r>
                                    <a:rPr lang="en-US" sz="2400" i="1">
                                      <a:latin typeface="Cambria Math"/>
                                    </a:rPr>
                                    <m:t>𝜈</m:t>
                                  </m:r>
                                  <m:d>
                                    <m:dPr>
                                      <m:ctrlPr>
                                        <a:rPr lang="ru-RU" sz="24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𝑡</m:t>
                                      </m:r>
                                    </m:e>
                                  </m:d>
                                </m:den>
                              </m:f>
                              <m:r>
                                <a:rPr lang="en-US" sz="2400" i="1">
                                  <a:latin typeface="Cambria Math"/>
                                </a:rPr>
                                <m:t>×</m:t>
                              </m:r>
                              <m:f>
                                <m:fPr>
                                  <m:ctrlPr>
                                    <a:rPr lang="ru-RU" sz="24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/>
                                    </a:rPr>
                                    <m:t>𝐿</m:t>
                                  </m:r>
                                  <m:d>
                                    <m:dPr>
                                      <m:ctrlPr>
                                        <a:rPr lang="ru-RU" sz="24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𝑡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n-US" sz="2400" i="1">
                                      <a:latin typeface="Cambria Math"/>
                                    </a:rPr>
                                    <m:t>𝑀</m:t>
                                  </m:r>
                                  <m:d>
                                    <m:dPr>
                                      <m:ctrlPr>
                                        <a:rPr lang="ru-RU" sz="24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𝑡</m:t>
                                      </m:r>
                                    </m:e>
                                  </m:d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ru-RU" sz="24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ru-RU" sz="24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/>
                                    </a:rPr>
                                    <m:t>𝜇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/>
                                    </a:rPr>
                                    <m:t>𝛼</m:t>
                                  </m:r>
                                </m:den>
                              </m:f>
                            </m:den>
                          </m:f>
                        </m:sup>
                      </m:sSup>
                      <m:r>
                        <a:rPr lang="en-US" sz="2400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525" y="2996952"/>
                <a:ext cx="4865563" cy="1230080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571500" y="1628800"/>
            <a:ext cx="70248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/>
              <a:t>Share of new capacities are constant in the total output.</a:t>
            </a:r>
            <a:endParaRPr lang="ru-RU" sz="2000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540684" y="2028910"/>
                <a:ext cx="7415691" cy="683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𝛷</m:t>
                        </m:r>
                        <m:d>
                          <m:d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𝑡</m:t>
                            </m:r>
                          </m:e>
                        </m:d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𝑝</m:t>
                        </m:r>
                        <m:d>
                          <m:d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sz="2400" i="1" smtClean="0">
                            <a:latin typeface="Cambria Math"/>
                          </a:rPr>
                          <m:t>×</m:t>
                        </m:r>
                        <m:r>
                          <a:rPr lang="en-US" sz="2400" i="1">
                            <a:latin typeface="Cambria Math"/>
                          </a:rPr>
                          <m:t>𝑏</m:t>
                        </m:r>
                        <m:r>
                          <a:rPr lang="en-US" sz="2400" i="1" smtClean="0">
                            <a:latin typeface="Cambria Math"/>
                          </a:rPr>
                          <m:t>×</m:t>
                        </m:r>
                        <m:r>
                          <a:rPr lang="en-US" sz="2400" i="1" smtClean="0">
                            <a:latin typeface="Cambria Math"/>
                          </a:rPr>
                          <m:t>𝑀</m:t>
                        </m:r>
                        <m:d>
                          <m:d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𝑡</m:t>
                            </m:r>
                          </m:e>
                        </m:d>
                      </m:den>
                    </m:f>
                    <m:r>
                      <a:rPr lang="ru-RU" sz="2400" b="0" i="1" smtClean="0">
                        <a:latin typeface="Cambria Math"/>
                      </a:rPr>
                      <m:t>=</m:t>
                    </m:r>
                    <m:r>
                      <a:rPr lang="ru-RU" sz="2400" b="0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ru-RU" sz="24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ru-RU" sz="2400" b="0" i="1" smtClean="0">
                        <a:latin typeface="Cambria Math"/>
                        <a:ea typeface="Cambria Math"/>
                      </a:rPr>
                      <m:t>𝑐𝑜𝑛𝑠𝑡</m:t>
                    </m:r>
                    <m:r>
                      <a:rPr lang="ru-RU" sz="2400" b="0" i="1" smtClean="0">
                        <a:latin typeface="Cambria Math"/>
                        <a:ea typeface="Cambria Math"/>
                      </a:rPr>
                      <m:t>&gt;0</m:t>
                    </m:r>
                  </m:oMath>
                </a14:m>
                <a:r>
                  <a:rPr lang="en-US" dirty="0"/>
                  <a:t>, for each year </a:t>
                </a:r>
                <a:r>
                  <a:rPr lang="en-US" i="1" dirty="0" smtClean="0"/>
                  <a:t>t</a:t>
                </a:r>
                <a:endParaRPr lang="ru-RU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684" y="2028910"/>
                <a:ext cx="7415691" cy="683329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 rot="5400000">
                <a:off x="2460112" y="2526686"/>
                <a:ext cx="85792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latin typeface="Cambria Math"/>
                          <a:ea typeface="Cambria Math"/>
                        </a:rPr>
                        <m:t>⟹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2460112" y="2526686"/>
                <a:ext cx="857927" cy="646331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9" name="Прямоугольник 8"/>
              <p:cNvSpPr/>
              <p:nvPr/>
            </p:nvSpPr>
            <p:spPr>
              <a:xfrm>
                <a:off x="540684" y="4581128"/>
                <a:ext cx="29002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𝝂</m:t>
                    </m:r>
                    <m:d>
                      <m:dPr>
                        <m:ctrlPr>
                          <a:rPr lang="ru-RU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/>
                          </a:rPr>
                          <m:t>𝒕</m:t>
                        </m:r>
                      </m:e>
                    </m:d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– labor input in year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𝒕</m:t>
                    </m:r>
                  </m:oMath>
                </a14:m>
                <a:r>
                  <a:rPr lang="en-US" dirty="0"/>
                  <a:t>.</a:t>
                </a:r>
                <a:endParaRPr lang="ru-RU" dirty="0"/>
              </a:p>
            </p:txBody>
          </p:sp>
        </mc:Choice>
        <mc:Fallback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684" y="4581128"/>
                <a:ext cx="2900218" cy="369332"/>
              </a:xfrm>
              <a:prstGeom prst="rect">
                <a:avLst/>
              </a:prstGeom>
              <a:blipFill rotWithShape="1">
                <a:blip r:embed="rId6" cstate="print"/>
                <a:stretch>
                  <a:fillRect t="-8197" r="-1684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0" name="Прямоугольник 9"/>
              <p:cNvSpPr/>
              <p:nvPr/>
            </p:nvSpPr>
            <p:spPr>
              <a:xfrm>
                <a:off x="571500" y="5157192"/>
                <a:ext cx="33610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𝑳</m:t>
                    </m:r>
                    <m:d>
                      <m:dPr>
                        <m:ctrlPr>
                          <a:rPr lang="ru-RU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/>
                          </a:rPr>
                          <m:t>𝒕</m:t>
                        </m:r>
                      </m:e>
                    </m:d>
                  </m:oMath>
                </a14:m>
                <a:r>
                  <a:rPr lang="en-US" dirty="0"/>
                  <a:t> – Number of jobs in year </a:t>
                </a:r>
                <a:r>
                  <a:rPr lang="en-US" b="1" i="1" dirty="0" smtClean="0"/>
                  <a:t>t</a:t>
                </a:r>
                <a:r>
                  <a:rPr lang="en-US" dirty="0" smtClean="0"/>
                  <a:t>.</a:t>
                </a:r>
                <a:endParaRPr lang="ru-RU" dirty="0"/>
              </a:p>
            </p:txBody>
          </p:sp>
        </mc:Choice>
        <mc:Fallback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" y="5157192"/>
                <a:ext cx="3361048" cy="369332"/>
              </a:xfrm>
              <a:prstGeom prst="rect">
                <a:avLst/>
              </a:prstGeom>
              <a:blipFill rotWithShape="1">
                <a:blip r:embed="rId7" cstate="print"/>
                <a:stretch>
                  <a:fillRect t="-8197" r="-1452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423918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72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73" name="Rectangle 8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717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76" name="Rectangle 11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717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71500" y="500063"/>
            <a:ext cx="80010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3200" b="1" dirty="0" smtClean="0"/>
              <a:t>R</a:t>
            </a:r>
            <a:r>
              <a:rPr lang="en-US" sz="3200" b="1" dirty="0" err="1" smtClean="0"/>
              <a:t>esearch</a:t>
            </a:r>
            <a:r>
              <a:rPr lang="en-US" sz="3200" b="1" dirty="0" smtClean="0"/>
              <a:t> of </a:t>
            </a:r>
            <a:r>
              <a:rPr lang="ru-RU" sz="3200" b="1" dirty="0" err="1" smtClean="0"/>
              <a:t>the</a:t>
            </a:r>
            <a:r>
              <a:rPr lang="ru-RU" sz="3200" b="1" dirty="0" smtClean="0"/>
              <a:t> </a:t>
            </a:r>
            <a:r>
              <a:rPr lang="en-US" sz="3200" b="1" dirty="0" smtClean="0"/>
              <a:t>model</a:t>
            </a:r>
            <a:endParaRPr lang="ru-RU" sz="3200" b="1" dirty="0" smtClean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395536" y="1700808"/>
                <a:ext cx="8424936" cy="13095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 smtClean="0"/>
                  <a:t>As the function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00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i="1" dirty="0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ru-RU" sz="2000" b="0" i="1" dirty="0" smtClean="0">
                        <a:latin typeface="Cambria Math"/>
                      </a:rPr>
                      <m:t>&lt;</m:t>
                    </m:r>
                    <m:r>
                      <a:rPr lang="en-US" sz="2000" i="1" dirty="0" smtClean="0">
                        <a:latin typeface="Cambria Math"/>
                      </a:rPr>
                      <m:t>1</m:t>
                    </m:r>
                  </m:oMath>
                </a14:m>
                <a:r>
                  <a:rPr lang="en-US" sz="2000" dirty="0"/>
                  <a:t>, the value of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1−</m:t>
                    </m:r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𝜇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𝛼</m:t>
                        </m:r>
                      </m:den>
                    </m:f>
                    <m:r>
                      <a:rPr lang="ru-RU" sz="2000" b="0" i="1" smtClean="0">
                        <a:latin typeface="Cambria Math"/>
                      </a:rPr>
                      <m:t>&gt;0</m:t>
                    </m:r>
                  </m:oMath>
                </a14:m>
                <a:r>
                  <a:rPr lang="en-US" sz="2000" dirty="0"/>
                  <a:t>, because otherwise </a:t>
                </a:r>
                <a:r>
                  <a:rPr lang="en-US" sz="2000" dirty="0" smtClean="0"/>
                  <a:t>–</a:t>
                </a:r>
                <a:r>
                  <a:rPr lang="ru-RU" sz="2000" dirty="0" smtClean="0"/>
                  <a:t> </a:t>
                </a:r>
                <a:r>
                  <a:rPr lang="en-US" sz="2000" dirty="0" smtClean="0"/>
                  <a:t>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/>
                      </a:rPr>
                      <m:t>𝑓</m:t>
                    </m:r>
                    <m:r>
                      <a:rPr lang="en-US" sz="2000" i="1" dirty="0" smtClean="0">
                        <a:latin typeface="Cambria Math"/>
                      </a:rPr>
                      <m:t>(</m:t>
                    </m:r>
                    <m:r>
                      <a:rPr lang="en-US" sz="2000" i="1" dirty="0" smtClean="0">
                        <a:latin typeface="Cambria Math"/>
                      </a:rPr>
                      <m:t>𝑡</m:t>
                    </m:r>
                    <m:r>
                      <a:rPr lang="en-US" sz="2000" i="1" dirty="0" smtClean="0">
                        <a:latin typeface="Cambria Math"/>
                      </a:rPr>
                      <m:t>)&gt;1</m:t>
                    </m:r>
                  </m:oMath>
                </a14:m>
                <a:r>
                  <a:rPr lang="en-US" sz="2000" dirty="0"/>
                  <a:t>. Note also that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1−</m:t>
                    </m:r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𝜇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𝛼</m:t>
                        </m:r>
                      </m:den>
                    </m:f>
                    <m:r>
                      <a:rPr lang="en-US" sz="2000" i="1">
                        <a:latin typeface="Cambria Math"/>
                      </a:rPr>
                      <m:t>&lt;1.</m:t>
                    </m:r>
                  </m:oMath>
                </a14:m>
                <a:r>
                  <a:rPr lang="en-US" sz="2000" dirty="0"/>
                  <a:t> So </a:t>
                </a:r>
                <a:r>
                  <a:rPr lang="en-US" sz="2000" dirty="0" smtClean="0"/>
                  <a:t>–</a:t>
                </a:r>
                <a:r>
                  <a:rPr lang="ru-RU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0&lt;1−</m:t>
                    </m:r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𝜇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𝛼</m:t>
                        </m:r>
                      </m:den>
                    </m:f>
                    <m:r>
                      <m:rPr>
                        <m:nor/>
                      </m:rPr>
                      <a:rPr lang="en-US" sz="2000" dirty="0" smtClean="0"/>
                      <m:t>&lt; 1</m:t>
                    </m:r>
                  </m:oMath>
                </a14:m>
                <a:r>
                  <a:rPr lang="en-US" sz="2000" dirty="0"/>
                  <a:t>. It is easy to see, that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,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0&lt;</m:t>
                    </m:r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𝜇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𝛼</m:t>
                        </m:r>
                      </m:den>
                    </m:f>
                    <m:r>
                      <a:rPr lang="en-US" sz="2000" i="1">
                        <a:latin typeface="Cambria Math"/>
                      </a:rPr>
                      <m:t>&lt;1</m:t>
                    </m:r>
                    <m:r>
                      <a:rPr lang="en-US" sz="2000" i="1" smtClean="0">
                        <a:latin typeface="Cambria Math"/>
                        <a:ea typeface="Cambria Math"/>
                      </a:rPr>
                      <m:t>⟹</m:t>
                    </m:r>
                    <m:r>
                      <a:rPr lang="en-US" sz="2000" i="1" smtClean="0">
                        <a:latin typeface="Cambria Math"/>
                        <a:ea typeface="Cambria Math"/>
                      </a:rPr>
                      <m:t>𝜇</m:t>
                    </m:r>
                    <m:r>
                      <a:rPr lang="ru-RU" sz="2000" b="0" i="1" smtClean="0">
                        <a:latin typeface="Cambria Math"/>
                        <a:ea typeface="Cambria Math"/>
                      </a:rPr>
                      <m:t>&lt;</m:t>
                    </m:r>
                    <m:r>
                      <a:rPr lang="ru-RU" sz="2000" b="0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ru-RU" sz="2000" b="0" i="0" smtClean="0"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endParaRPr lang="ru-RU" sz="2000" dirty="0"/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700808"/>
                <a:ext cx="8424936" cy="1309589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796" b="-32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2195736" y="3717032"/>
                <a:ext cx="5012685" cy="11309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𝐿</m:t>
                      </m:r>
                      <m:d>
                        <m:dPr>
                          <m:ctrlPr>
                            <a:rPr lang="ru-RU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ru-RU" sz="24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ru-RU" sz="24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ru-RU" sz="2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ru-RU" sz="2400" b="0" i="1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ru-RU" sz="2400" b="0" i="1" smtClean="0">
                              <a:latin typeface="Cambria Math"/>
                            </a:rPr>
                            <m:t>49</m:t>
                          </m:r>
                        </m:sup>
                        <m:e>
                          <m:sSub>
                            <m:sSubPr>
                              <m:ctrlPr>
                                <a:rPr lang="ru-RU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2400" b="0" i="1" smtClean="0">
                                  <a:latin typeface="Cambria Math"/>
                                  <a:ea typeface="Cambria Math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ru-RU" sz="24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ru-RU" sz="2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ru-RU" sz="24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ru-RU" sz="2400" b="0" i="1" smtClean="0">
                              <a:latin typeface="Cambria Math"/>
                            </a:rPr>
                            <m:t>)×</m:t>
                          </m:r>
                          <m:f>
                            <m:fPr>
                              <m:ctrlPr>
                                <a:rPr lang="ru-RU" sz="24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/>
                                </a:rPr>
                                <m:t>𝛷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𝑡</m:t>
                              </m:r>
                              <m:r>
                                <a:rPr lang="ru-RU" sz="24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ru-RU" sz="2400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)</m:t>
                              </m:r>
                              <m:r>
                                <a:rPr lang="ru-RU" sz="2000" b="0" i="1" smtClean="0">
                                  <a:latin typeface="Cambria Math"/>
                                </a:rPr>
                                <m:t> 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/>
                                </a:rPr>
                                <m:t>𝑝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𝑡</m:t>
                              </m:r>
                              <m:r>
                                <a:rPr lang="ru-RU" sz="24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ru-RU" sz="2400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)×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𝑏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3717032"/>
                <a:ext cx="5012685" cy="1130951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0" y="971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8196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197" name="Rectangle 10"/>
          <p:cNvSpPr>
            <a:spLocks noChangeArrowheads="1"/>
          </p:cNvSpPr>
          <p:nvPr/>
        </p:nvSpPr>
        <p:spPr bwMode="auto">
          <a:xfrm>
            <a:off x="0" y="20002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819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199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0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01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0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03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04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05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07" name="Rectangle 27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8208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09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10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12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14" name="Rectangle 37"/>
          <p:cNvSpPr>
            <a:spLocks noChangeArrowheads="1"/>
          </p:cNvSpPr>
          <p:nvPr/>
        </p:nvSpPr>
        <p:spPr bwMode="auto">
          <a:xfrm>
            <a:off x="-990600" y="971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8216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18" name="Rectangle 4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20" name="Rectangle 42"/>
          <p:cNvSpPr>
            <a:spLocks noChangeArrowheads="1"/>
          </p:cNvSpPr>
          <p:nvPr/>
        </p:nvSpPr>
        <p:spPr bwMode="auto">
          <a:xfrm>
            <a:off x="-900113" y="1019175"/>
            <a:ext cx="9144001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8222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23" name="Rectangle 38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971600" y="834509"/>
            <a:ext cx="72722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Calculation of parameters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844824"/>
            <a:ext cx="7272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/>
              <a:t>The labor input appropriating to each production unit is constant by </a:t>
            </a:r>
            <a:r>
              <a:rPr lang="en-US" b="1" i="1" dirty="0"/>
              <a:t>t</a:t>
            </a:r>
            <a:r>
              <a:rPr lang="en-US" i="1" dirty="0"/>
              <a:t>.</a:t>
            </a:r>
            <a:endParaRPr lang="ru-RU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2697915" y="2852935"/>
                <a:ext cx="3256789" cy="13006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/>
                        </a:rPr>
                        <m:t>𝜈</m:t>
                      </m:r>
                      <m:r>
                        <a:rPr lang="en-US" sz="28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/>
                            </a:rPr>
                            <m:t>𝐿</m:t>
                          </m:r>
                          <m:r>
                            <a:rPr lang="en-US" sz="2800" i="1">
                              <a:latin typeface="Cambria Math"/>
                            </a:rPr>
                            <m:t>(</m:t>
                          </m:r>
                          <m:r>
                            <a:rPr lang="en-US" sz="2800" i="1">
                              <a:latin typeface="Cambria Math"/>
                            </a:rPr>
                            <m:t>𝑡</m:t>
                          </m:r>
                          <m:r>
                            <a:rPr lang="en-US" sz="2800" i="1">
                              <a:latin typeface="Cambria Math"/>
                            </a:rPr>
                            <m:t>)</m:t>
                          </m:r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ctrlPr>
                                <a:rPr lang="ru-RU" sz="28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en-US" sz="2800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US" sz="2800" i="1">
                                  <a:latin typeface="Cambria Math"/>
                                </a:rPr>
                                <m:t>49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ru-RU" sz="240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/>
                                    </a:rPr>
                                    <m:t>𝛷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𝑡</m:t>
                                  </m:r>
                                  <m:r>
                                    <a:rPr lang="ru-RU" sz="2400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ru-RU" sz="2400" b="0" i="1" smtClean="0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)</m:t>
                                  </m:r>
                                  <m:r>
                                    <a:rPr lang="ru-RU" sz="2000" b="0" i="1" smtClean="0">
                                      <a:latin typeface="Cambria Math"/>
                                    </a:rPr>
                                    <m:t> 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𝑡</m:t>
                                  </m:r>
                                  <m:r>
                                    <a:rPr lang="ru-RU" sz="2400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ru-RU" sz="2400" b="0" i="1" smtClean="0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)×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𝑏</m:t>
                                  </m:r>
                                </m:den>
                              </m:f>
                            </m:e>
                          </m:nary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7915" y="2852935"/>
                <a:ext cx="3256789" cy="1300677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6" name="Прямоугольник 35"/>
              <p:cNvSpPr/>
              <p:nvPr/>
            </p:nvSpPr>
            <p:spPr>
              <a:xfrm rot="5400000">
                <a:off x="3972688" y="2306169"/>
                <a:ext cx="70724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latin typeface="Cambria Math"/>
                          <a:ea typeface="Cambria Math"/>
                        </a:rPr>
                        <m:t>⟹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3972688" y="2306169"/>
                <a:ext cx="707245" cy="523220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8" name="Прямоугольник 37"/>
              <p:cNvSpPr/>
              <p:nvPr/>
            </p:nvSpPr>
            <p:spPr>
              <a:xfrm>
                <a:off x="467544" y="4237513"/>
                <a:ext cx="8352928" cy="13374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𝛷</m:t>
                          </m:r>
                          <m:d>
                            <m:dPr>
                              <m:ctrlPr>
                                <a:rPr lang="ru-RU" sz="20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𝑝</m:t>
                          </m:r>
                          <m:d>
                            <m:dPr>
                              <m:ctrlPr>
                                <a:rPr lang="ru-RU" sz="20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200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nary>
                            <m:naryPr>
                              <m:chr m:val="∑"/>
                              <m:limLoc m:val="undOvr"/>
                              <m:ctrlPr>
                                <a:rPr lang="ru-RU" sz="20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US" sz="2000" i="1">
                                  <a:latin typeface="Cambria Math"/>
                                </a:rPr>
                                <m:t>49</m:t>
                              </m:r>
                            </m:sup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(</m:t>
                              </m:r>
                              <m:f>
                                <m:fPr>
                                  <m:ctrlPr>
                                    <a:rPr lang="ru-RU" sz="20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/>
                                    </a:rPr>
                                    <m:t>𝛷</m:t>
                                  </m:r>
                                  <m:d>
                                    <m:dPr>
                                      <m:ctrlPr>
                                        <a:rPr lang="ru-RU" sz="20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𝑡</m:t>
                                      </m:r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𝑖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n-US" sz="2000" i="1">
                                      <a:latin typeface="Cambria Math"/>
                                    </a:rPr>
                                    <m:t>𝑝</m:t>
                                  </m:r>
                                  <m:d>
                                    <m:dPr>
                                      <m:ctrlPr>
                                        <a:rPr lang="ru-RU" sz="20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𝑡</m:t>
                                      </m:r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𝑖</m:t>
                                      </m:r>
                                    </m:e>
                                  </m:d>
                                </m:den>
                              </m:f>
                              <m:r>
                                <a:rPr lang="en-US" sz="2000" i="1">
                                  <a:latin typeface="Cambria Math"/>
                                </a:rPr>
                                <m:t>)×</m:t>
                              </m:r>
                              <m:sSup>
                                <m:sSupPr>
                                  <m:ctrlPr>
                                    <a:rPr lang="ru-RU" sz="20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latin typeface="Cambria Math"/>
                                    </a:rPr>
                                    <m:t>μ</m:t>
                                  </m:r>
                                </m:sup>
                              </m:sSup>
                            </m:e>
                          </m:nary>
                        </m:den>
                      </m:f>
                      <m:r>
                        <a:rPr lang="ru-RU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𝛷</m:t>
                          </m:r>
                          <m:d>
                            <m:dPr>
                              <m:ctrlPr>
                                <a:rPr lang="ru-RU" sz="20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𝑡</m:t>
                              </m:r>
                              <m:r>
                                <a:rPr lang="ru-RU" sz="20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ru-RU" sz="2000" b="0" i="1" smtClean="0">
                                  <a:latin typeface="Cambria Math"/>
                                </a:rPr>
                                <m:t>𝑗</m:t>
                              </m:r>
                            </m:e>
                          </m:d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𝑝</m:t>
                          </m:r>
                          <m:d>
                            <m:dPr>
                              <m:ctrlPr>
                                <a:rPr lang="ru-RU" sz="20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𝑡</m:t>
                              </m:r>
                              <m:r>
                                <a:rPr lang="ru-RU" sz="20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ru-RU" sz="2000" b="0" i="1" smtClean="0">
                                  <a:latin typeface="Cambria Math"/>
                                </a:rPr>
                                <m:t>𝑗</m:t>
                              </m:r>
                            </m:e>
                          </m:d>
                          <m:r>
                            <a:rPr lang="en-US" sz="200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nary>
                            <m:naryPr>
                              <m:chr m:val="∑"/>
                              <m:limLoc m:val="undOvr"/>
                              <m:ctrlPr>
                                <a:rPr lang="ru-RU" sz="20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US" sz="2000" i="1">
                                  <a:latin typeface="Cambria Math"/>
                                </a:rPr>
                                <m:t>49</m:t>
                              </m:r>
                            </m:sup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(</m:t>
                              </m:r>
                              <m:f>
                                <m:fPr>
                                  <m:ctrlPr>
                                    <a:rPr lang="ru-RU" sz="20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/>
                                    </a:rPr>
                                    <m:t>𝛷</m:t>
                                  </m:r>
                                  <m:d>
                                    <m:dPr>
                                      <m:ctrlPr>
                                        <a:rPr lang="ru-RU" sz="20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𝑡</m:t>
                                      </m:r>
                                      <m:r>
                                        <a:rPr lang="ru-RU" sz="2000" b="0" i="1" smtClean="0"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ru-RU" sz="2000" b="0" i="1" smtClean="0">
                                          <a:latin typeface="Cambria Math"/>
                                        </a:rPr>
                                        <m:t>𝑗</m:t>
                                      </m:r>
                                      <m:r>
                                        <a:rPr lang="en-US" sz="2000" i="1" smtClean="0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𝑖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n-US" sz="2000" i="1">
                                      <a:latin typeface="Cambria Math"/>
                                    </a:rPr>
                                    <m:t>𝑝</m:t>
                                  </m:r>
                                  <m:d>
                                    <m:dPr>
                                      <m:ctrlPr>
                                        <a:rPr lang="ru-RU" sz="20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𝑡</m:t>
                                      </m:r>
                                      <m:r>
                                        <a:rPr lang="ru-RU" sz="2000" b="0" i="1" smtClean="0"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ru-RU" sz="2000" b="0" i="1" smtClean="0">
                                          <a:latin typeface="Cambria Math"/>
                                        </a:rPr>
                                        <m:t>𝑗</m:t>
                                      </m:r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𝑖</m:t>
                                      </m:r>
                                    </m:e>
                                  </m:d>
                                </m:den>
                              </m:f>
                              <m:r>
                                <a:rPr lang="en-US" sz="2000" i="1">
                                  <a:latin typeface="Cambria Math"/>
                                </a:rPr>
                                <m:t>)×</m:t>
                              </m:r>
                              <m:sSup>
                                <m:sSupPr>
                                  <m:ctrlPr>
                                    <a:rPr lang="ru-RU" sz="20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latin typeface="Cambria Math"/>
                                    </a:rPr>
                                    <m:t>μ</m:t>
                                  </m:r>
                                </m:sup>
                              </m:sSup>
                            </m:e>
                          </m:nary>
                        </m:den>
                      </m:f>
                      <m:r>
                        <a:rPr lang="ru-RU" sz="2000" b="0" i="1" smtClean="0">
                          <a:latin typeface="Cambria Math"/>
                        </a:rPr>
                        <m:t>=</m:t>
                      </m:r>
                      <m:r>
                        <a:rPr lang="ru-RU" sz="2000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sz="2000" dirty="0"/>
              </a:p>
              <a:p>
                <a:endParaRPr lang="ru-RU" sz="2000" dirty="0"/>
              </a:p>
            </p:txBody>
          </p:sp>
        </mc:Choice>
        <mc:Fallback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237513"/>
                <a:ext cx="8352928" cy="1337482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949616" y="5574995"/>
                <a:ext cx="675338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/>
                  <a:t>Solving </a:t>
                </a:r>
                <a:r>
                  <a:rPr lang="ru-RU" dirty="0" err="1" smtClean="0"/>
                  <a:t>the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last</a:t>
                </a:r>
                <a:r>
                  <a:rPr lang="ru-RU" dirty="0" smtClean="0"/>
                  <a:t> </a:t>
                </a:r>
                <a:r>
                  <a:rPr lang="en-US" dirty="0" smtClean="0"/>
                  <a:t>equation we </a:t>
                </a:r>
                <a:r>
                  <a:rPr lang="en-US" dirty="0"/>
                  <a:t>will </a:t>
                </a:r>
                <a:r>
                  <a:rPr lang="ru-RU" dirty="0" err="1" smtClean="0"/>
                  <a:t>obtain</a:t>
                </a:r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𝛍</m:t>
                    </m:r>
                  </m:oMath>
                </a14:m>
                <a:r>
                  <a:rPr lang="ru-RU" dirty="0" smtClean="0"/>
                  <a:t>. </a:t>
                </a:r>
                <a:r>
                  <a:rPr lang="ru-RU" dirty="0" err="1" smtClean="0"/>
                  <a:t>Than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we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can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obtain</a:t>
                </a:r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en-US" dirty="0" smtClean="0"/>
                  <a:t> </a:t>
                </a:r>
                <a:endParaRPr lang="ru-RU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616" y="5574995"/>
                <a:ext cx="6753387" cy="369332"/>
              </a:xfrm>
              <a:prstGeom prst="rect">
                <a:avLst/>
              </a:prstGeom>
              <a:blipFill rotWithShape="1">
                <a:blip r:embed="rId6" cstate="print"/>
                <a:stretch>
                  <a:fillRect l="-361" t="-833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4893</TotalTime>
  <Words>228</Words>
  <Application>Microsoft Office PowerPoint</Application>
  <PresentationFormat>Экран (4:3)</PresentationFormat>
  <Paragraphs>99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Слайд 1</vt:lpstr>
      <vt:lpstr>Purposes of the research</vt:lpstr>
      <vt:lpstr>Introduction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Description of US economy by the model </vt:lpstr>
      <vt:lpstr>Thank you for attention! ;)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M.</dc:creator>
  <cp:lastModifiedBy>olenev</cp:lastModifiedBy>
  <cp:revision>242</cp:revision>
  <dcterms:created xsi:type="dcterms:W3CDTF">2009-07-01T21:28:46Z</dcterms:created>
  <dcterms:modified xsi:type="dcterms:W3CDTF">2012-06-18T16:39:45Z</dcterms:modified>
</cp:coreProperties>
</file>