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62" r:id="rId3"/>
    <p:sldId id="257" r:id="rId4"/>
    <p:sldId id="258" r:id="rId5"/>
    <p:sldId id="259" r:id="rId6"/>
    <p:sldId id="260" r:id="rId7"/>
    <p:sldId id="263" r:id="rId8"/>
    <p:sldId id="268" r:id="rId9"/>
    <p:sldId id="269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4" y="-9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DDA6A9-58B3-48C0-B0D7-B4E581C1DAE5}" type="datetimeFigureOut">
              <a:rPr lang="ru-RU" smtClean="0"/>
              <a:pPr/>
              <a:t>18.06.2012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727730-A5AF-486B-8F32-B63E0287C3F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27730-A5AF-486B-8F32-B63E0287C3F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27730-A5AF-486B-8F32-B63E0287C3F7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27730-A5AF-486B-8F32-B63E0287C3F7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27730-A5AF-486B-8F32-B63E0287C3F7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27730-A5AF-486B-8F32-B63E0287C3F7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27730-A5AF-486B-8F32-B63E0287C3F7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27730-A5AF-486B-8F32-B63E0287C3F7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27730-A5AF-486B-8F32-B63E0287C3F7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27730-A5AF-486B-8F32-B63E0287C3F7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27730-A5AF-486B-8F32-B63E0287C3F7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27730-A5AF-486B-8F32-B63E0287C3F7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Овал 2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FB684C2-9A57-422D-B7AB-85B28151B81C}" type="datetimeFigureOut">
              <a:rPr lang="en-US"/>
              <a:pPr>
                <a:defRPr/>
              </a:pPr>
              <a:t>6/18/2012</a:t>
            </a:fld>
            <a:endParaRPr lang="en-US"/>
          </a:p>
        </p:txBody>
      </p:sp>
      <p:sp>
        <p:nvSpPr>
          <p:cNvPr id="5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D126E6A-9798-4884-9DFD-BD83247C14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F346274-ADEE-4432-9C09-F93254D431FF}" type="datetimeFigureOut">
              <a:rPr lang="en-US"/>
              <a:pPr>
                <a:defRPr/>
              </a:pPr>
              <a:t>6/18/2012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912D84C-0601-423B-BC60-9FFA5B111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E4A3259-0131-40A0-82BF-A498A0AE363C}" type="datetimeFigureOut">
              <a:rPr lang="en-US"/>
              <a:pPr>
                <a:defRPr/>
              </a:pPr>
              <a:t>6/18/2012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2CE3EBD-C927-4D5A-87CA-057E48F0FA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CAC7B2D-22F4-40CE-BFAA-DF96B27A9FC7}" type="datetimeFigureOut">
              <a:rPr lang="en-US"/>
              <a:pPr>
                <a:defRPr/>
              </a:pPr>
              <a:t>6/18/2012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4EF3B01-E4AB-41A8-992C-ACE690B6C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17D40E0-8174-4C5B-B732-FBFD3035D164}" type="datetimeFigureOut">
              <a:rPr lang="en-US"/>
              <a:pPr>
                <a:defRPr/>
              </a:pPr>
              <a:t>6/18/2012</a:t>
            </a:fld>
            <a:endParaRPr lang="en-US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A9DB352-E0DD-43AE-BD35-3F5A39CF0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1B84ADB-3F88-433E-A0CD-CDA83BA3253C}" type="datetimeFigureOut">
              <a:rPr lang="en-US"/>
              <a:pPr>
                <a:defRPr/>
              </a:pPr>
              <a:t>6/18/2012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39FDF4-79FC-4568-BB2A-1AB8436541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763F915-63F9-440F-9F69-4CB0537A4311}" type="datetimeFigureOut">
              <a:rPr lang="en-US"/>
              <a:pPr>
                <a:defRPr/>
              </a:pPr>
              <a:t>6/18/2012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3D3C1A3-1E36-458C-A450-7B5236DBC6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C585862-C21A-4BBC-B853-D38669110D40}" type="datetimeFigureOut">
              <a:rPr lang="en-US"/>
              <a:pPr>
                <a:defRPr/>
              </a:pPr>
              <a:t>6/18/2012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A6847DA-68FE-4D6E-B1F2-90F1754B13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1650249-FD2E-4AC7-A357-0BC382FF4E32}" type="datetimeFigureOut">
              <a:rPr lang="en-US"/>
              <a:pPr>
                <a:defRPr/>
              </a:pPr>
              <a:t>6/18/2012</a:t>
            </a:fld>
            <a:endParaRPr lang="en-US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7094D44-F9FA-4E5C-86FB-AC08B6D6E7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EFCD214-6201-4AFE-922B-E8159C9760CC}" type="datetimeFigureOut">
              <a:rPr lang="en-US"/>
              <a:pPr>
                <a:defRPr/>
              </a:pPr>
              <a:t>6/18/2012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64B4BB9-954B-47AC-9174-C4BC26814D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Блок-схема: процесс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3E3051C-7FA0-46FD-8458-E33A405A6998}" type="datetimeFigureOut">
              <a:rPr lang="en-US"/>
              <a:pPr>
                <a:defRPr/>
              </a:pPr>
              <a:t>6/18/2012</a:t>
            </a:fld>
            <a:endParaRPr lang="en-US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CACFFB7-2CBF-439D-AB1F-877FAA3A0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63A1218-6C90-48E5-98F0-B10112B00AAA}" type="datetimeFigureOut">
              <a:rPr lang="en-US"/>
              <a:pPr>
                <a:defRPr/>
              </a:pPr>
              <a:t>6/18/2012</a:t>
            </a:fld>
            <a:endParaRPr lang="en-US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B2D49F10-61A4-48AE-947A-5EFC9DCBB918}" type="slidenum">
              <a:rPr lang="en-US"/>
              <a:pPr>
                <a:defRPr/>
              </a:pPr>
              <a:t>‹#›</a:t>
            </a:fld>
            <a:endParaRPr lang="en-US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431925" y="360363"/>
            <a:ext cx="7407275" cy="568325"/>
          </a:xfrm>
        </p:spPr>
        <p:txBody>
          <a:bodyPr anchor="b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</a:rPr>
              <a:t>РОССИЙСКИЙ УНИВЕРСИТЕТ ДРУЖБЫ НАРОДОВ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en-US" sz="1800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</a:rPr>
              <a:t>Факультет физико-математических и естественных наук</a:t>
            </a:r>
            <a:endParaRPr lang="ru-RU" sz="20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285875" y="2000250"/>
            <a:ext cx="7407275" cy="1714500"/>
          </a:xfrm>
        </p:spPr>
        <p:txBody>
          <a:bodyPr tIns="0">
            <a:normAutofit/>
          </a:bodyPr>
          <a:lstStyle/>
          <a:p>
            <a:pPr marL="27432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b="1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Times New Roman" pitchFamily="18" charset="0"/>
              </a:rPr>
              <a:t>Магистерская диссертация.</a:t>
            </a:r>
            <a:endParaRPr lang="en-US" sz="2800" b="1" dirty="0" smtClean="0">
              <a:solidFill>
                <a:schemeClr val="tx2">
                  <a:shade val="30000"/>
                  <a:satMod val="150000"/>
                </a:schemeClr>
              </a:solidFill>
              <a:latin typeface="Times New Roman" pitchFamily="18" charset="0"/>
            </a:endParaRPr>
          </a:p>
          <a:p>
            <a:pPr marL="27432" indent="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b="1" dirty="0" smtClean="0">
                <a:solidFill>
                  <a:schemeClr val="tx2">
                    <a:shade val="30000"/>
                    <a:satMod val="150000"/>
                  </a:schemeClr>
                </a:solidFill>
                <a:latin typeface="Times New Roman" pitchFamily="18" charset="0"/>
              </a:rPr>
              <a:t>Двухсекторная модель экономики с неоднородным трудом.</a:t>
            </a:r>
            <a:endParaRPr lang="ru-RU" sz="2600" dirty="0">
              <a:solidFill>
                <a:schemeClr val="tx2">
                  <a:shade val="30000"/>
                  <a:satMod val="150000"/>
                </a:schemeClr>
              </a:solidFill>
            </a:endParaRPr>
          </a:p>
        </p:txBody>
      </p:sp>
      <p:sp>
        <p:nvSpPr>
          <p:cNvPr id="13316" name="Прямоугольник 6"/>
          <p:cNvSpPr>
            <a:spLocks noChangeArrowheads="1"/>
          </p:cNvSpPr>
          <p:nvPr/>
        </p:nvSpPr>
        <p:spPr bwMode="auto">
          <a:xfrm>
            <a:off x="1214438" y="5214938"/>
            <a:ext cx="57864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Times New Roman" pitchFamily="18" charset="0"/>
              </a:rPr>
              <a:t>Студентка: Саитгараева Галина Раисовна</a:t>
            </a:r>
          </a:p>
        </p:txBody>
      </p:sp>
      <p:sp>
        <p:nvSpPr>
          <p:cNvPr id="13317" name="Прямоугольник 7"/>
          <p:cNvSpPr>
            <a:spLocks noChangeArrowheads="1"/>
          </p:cNvSpPr>
          <p:nvPr/>
        </p:nvSpPr>
        <p:spPr bwMode="auto">
          <a:xfrm>
            <a:off x="3786188" y="6143625"/>
            <a:ext cx="16896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</a:rPr>
              <a:t>Москва, </a:t>
            </a:r>
            <a:r>
              <a:rPr lang="ru-RU" dirty="0" smtClean="0">
                <a:latin typeface="Times New Roman" pitchFamily="18" charset="0"/>
              </a:rPr>
              <a:t>2012 </a:t>
            </a:r>
            <a:r>
              <a:rPr lang="ru-RU" dirty="0">
                <a:latin typeface="Times New Roman" pitchFamily="18" charset="0"/>
              </a:rPr>
              <a:t>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011222"/>
          </a:xfrm>
        </p:spPr>
        <p:txBody>
          <a:bodyPr>
            <a:noAutofit/>
          </a:bodyPr>
          <a:lstStyle/>
          <a:p>
            <a:pPr eaLnBrk="1" hangingPunct="1"/>
            <a:r>
              <a:rPr lang="ru-RU" sz="3600" dirty="0" smtClean="0"/>
              <a:t>Асимптотическое равновесие</a:t>
            </a:r>
          </a:p>
        </p:txBody>
      </p:sp>
      <p:sp>
        <p:nvSpPr>
          <p:cNvPr id="20" name="Содержимое 19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1123944"/>
          </a:xfrm>
        </p:spPr>
        <p:txBody>
          <a:bodyPr/>
          <a:lstStyle/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Чтобы найти решение данного уравнения, нужно оценить предельные значения функций </a:t>
            </a:r>
            <a:endParaRPr lang="en-US" sz="2800" dirty="0" smtClean="0"/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2913" y="1785926"/>
            <a:ext cx="8091087" cy="762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4572008"/>
            <a:ext cx="3733995" cy="752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35100" y="1447800"/>
            <a:ext cx="6994552" cy="1409696"/>
          </a:xfrm>
        </p:spPr>
        <p:txBody>
          <a:bodyPr/>
          <a:lstStyle/>
          <a:p>
            <a:r>
              <a:rPr lang="ru-RU" sz="2400" dirty="0" smtClean="0"/>
              <a:t>Исследовав асимптотическое поведение функций в общем уравнении равновесия, были получены следующие результаты</a:t>
            </a:r>
            <a:r>
              <a:rPr lang="en-US" sz="2400" dirty="0" smtClean="0"/>
              <a:t>:</a:t>
            </a:r>
            <a:endParaRPr lang="ru-RU" sz="2400" dirty="0"/>
          </a:p>
        </p:txBody>
      </p:sp>
      <p:pic>
        <p:nvPicPr>
          <p:cNvPr id="6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4357694"/>
            <a:ext cx="268605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784" y="3573016"/>
            <a:ext cx="1181475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7686" y="3429000"/>
            <a:ext cx="1077693" cy="628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71736" y="2928934"/>
            <a:ext cx="1244405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57686" y="2786058"/>
            <a:ext cx="1000132" cy="608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1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14942" y="4429132"/>
            <a:ext cx="1646834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286380" y="5429264"/>
            <a:ext cx="2915667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65403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Содержание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1285852" y="1000108"/>
            <a:ext cx="7499350" cy="5572164"/>
          </a:xfrm>
        </p:spPr>
        <p:txBody>
          <a:bodyPr/>
          <a:lstStyle/>
          <a:p>
            <a:pPr eaLnBrk="1" hangingPunct="1"/>
            <a:r>
              <a:rPr lang="ru-RU" sz="2800" dirty="0" smtClean="0"/>
              <a:t>Двухсекторная модель экономики</a:t>
            </a:r>
          </a:p>
          <a:p>
            <a:pPr eaLnBrk="1" hangingPunct="1"/>
            <a:r>
              <a:rPr lang="ru-RU" sz="2800" dirty="0" smtClean="0"/>
              <a:t>Свойства производственной функции</a:t>
            </a:r>
          </a:p>
          <a:p>
            <a:pPr eaLnBrk="1" hangingPunct="1"/>
            <a:r>
              <a:rPr lang="ru-RU" sz="2800" dirty="0" smtClean="0"/>
              <a:t>Функция полезности CES-типа</a:t>
            </a:r>
          </a:p>
          <a:p>
            <a:pPr eaLnBrk="1" hangingPunct="1"/>
            <a:r>
              <a:rPr lang="ru-RU" sz="2800" dirty="0" smtClean="0"/>
              <a:t>Максимизация дохода фирмами</a:t>
            </a:r>
          </a:p>
          <a:p>
            <a:pPr eaLnBrk="1" hangingPunct="1"/>
            <a:r>
              <a:rPr lang="ru-RU" sz="2800" dirty="0" smtClean="0"/>
              <a:t>Задача выбора капитала</a:t>
            </a:r>
          </a:p>
          <a:p>
            <a:pPr eaLnBrk="1" hangingPunct="1"/>
            <a:r>
              <a:rPr lang="ru-RU" sz="2800" dirty="0" smtClean="0"/>
              <a:t>Спрос на ручной труд</a:t>
            </a:r>
          </a:p>
          <a:p>
            <a:pPr eaLnBrk="1" hangingPunct="1"/>
            <a:r>
              <a:rPr lang="ru-RU" sz="2800" dirty="0" smtClean="0"/>
              <a:t>Предложение ручного труда</a:t>
            </a:r>
          </a:p>
          <a:p>
            <a:pPr eaLnBrk="1" hangingPunct="1"/>
            <a:r>
              <a:rPr lang="ru-RU" sz="2800" dirty="0" smtClean="0"/>
              <a:t>Асимптотическое равновесие </a:t>
            </a:r>
          </a:p>
          <a:p>
            <a:pPr eaLnBrk="1" hangingPunct="1"/>
            <a:r>
              <a:rPr lang="ru-RU" sz="2800" dirty="0" smtClean="0"/>
              <a:t>Заключение</a:t>
            </a:r>
          </a:p>
          <a:p>
            <a:pPr eaLnBrk="1" hangingPunct="1"/>
            <a:endParaRPr lang="ru-RU" sz="2400" dirty="0" smtClean="0"/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 idx="4294967295"/>
          </p:nvPr>
        </p:nvSpPr>
        <p:spPr>
          <a:xfrm>
            <a:off x="1431925" y="0"/>
            <a:ext cx="7407275" cy="1285860"/>
          </a:xfrm>
        </p:spPr>
        <p:txBody>
          <a:bodyPr anchor="b">
            <a:noAutofit/>
          </a:bodyPr>
          <a:lstStyle/>
          <a:p>
            <a:pPr algn="ctr" eaLnBrk="1" hangingPunct="1"/>
            <a:r>
              <a:rPr lang="ru-RU" sz="3600" dirty="0" smtClean="0"/>
              <a:t>Двухсекторная модель</a:t>
            </a:r>
            <a:r>
              <a:rPr lang="en-US" sz="3600" dirty="0" smtClean="0"/>
              <a:t> </a:t>
            </a:r>
            <a:r>
              <a:rPr lang="ru-RU" sz="3600" dirty="0" smtClean="0"/>
              <a:t>экономики.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type="subTitle" idx="4294967295"/>
          </p:nvPr>
        </p:nvSpPr>
        <p:spPr>
          <a:xfrm>
            <a:off x="1428750" y="1571625"/>
            <a:ext cx="7407275" cy="4929188"/>
          </a:xfrm>
        </p:spPr>
        <p:txBody>
          <a:bodyPr tIns="0">
            <a:noAutofit/>
          </a:bodyPr>
          <a:lstStyle/>
          <a:p>
            <a:pPr marL="541782" indent="-51435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en-US" i="1" dirty="0" smtClean="0">
              <a:solidFill>
                <a:schemeClr val="tx2">
                  <a:shade val="30000"/>
                  <a:satMod val="150000"/>
                </a:schemeClr>
              </a:solidFill>
            </a:endParaRPr>
          </a:p>
          <a:p>
            <a:pPr marL="541782" indent="-51435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400" b="1" i="1" dirty="0" smtClean="0"/>
              <a:t>(1)</a:t>
            </a:r>
            <a:endParaRPr lang="en-US" sz="2400" b="1" i="1" dirty="0" smtClean="0">
              <a:solidFill>
                <a:schemeClr val="tx2">
                  <a:shade val="30000"/>
                  <a:satMod val="150000"/>
                </a:schemeClr>
              </a:solidFill>
            </a:endParaRPr>
          </a:p>
          <a:p>
            <a:pPr marL="541782" indent="-51435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2400" b="1" i="1" dirty="0" smtClean="0"/>
              <a:t>                                     β</a:t>
            </a:r>
            <a:r>
              <a:rPr lang="ru-RU" sz="2400" b="1" dirty="0" smtClean="0"/>
              <a:t>,</a:t>
            </a:r>
            <a:r>
              <a:rPr lang="en-US" sz="2400" b="1" i="1" dirty="0" smtClean="0"/>
              <a:t>μ</a:t>
            </a:r>
            <a:r>
              <a:rPr lang="en-US" sz="2400" b="1" dirty="0" smtClean="0"/>
              <a:t> </a:t>
            </a:r>
            <a:r>
              <a:rPr lang="ru-RU" sz="2400" b="1" i="1" dirty="0" smtClean="0"/>
              <a:t>Є</a:t>
            </a:r>
            <a:r>
              <a:rPr lang="ru-RU" sz="2400" b="1" dirty="0" smtClean="0"/>
              <a:t> (0,1).</a:t>
            </a:r>
            <a:endParaRPr lang="en-US" sz="2400" b="1" i="1" dirty="0" smtClean="0"/>
          </a:p>
          <a:p>
            <a:pPr marL="541782" indent="-51435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i="1" dirty="0" smtClean="0">
              <a:solidFill>
                <a:schemeClr val="tx2">
                  <a:shade val="30000"/>
                  <a:satMod val="150000"/>
                </a:schemeClr>
              </a:solidFill>
            </a:endParaRPr>
          </a:p>
          <a:p>
            <a:pPr marL="541782" indent="-51435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i="1" dirty="0" smtClean="0">
              <a:solidFill>
                <a:schemeClr val="tx2">
                  <a:shade val="30000"/>
                  <a:satMod val="150000"/>
                </a:schemeClr>
              </a:solidFill>
            </a:endParaRPr>
          </a:p>
          <a:p>
            <a:pPr marL="541782" indent="-51435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en-US" i="1" dirty="0" smtClean="0">
              <a:solidFill>
                <a:schemeClr val="tx2">
                  <a:shade val="30000"/>
                  <a:satMod val="150000"/>
                </a:schemeClr>
              </a:solidFill>
            </a:endParaRPr>
          </a:p>
          <a:p>
            <a:pPr marL="541782" indent="-51435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en-US" i="1" dirty="0" smtClean="0"/>
          </a:p>
          <a:p>
            <a:pPr marL="541782" indent="-51435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b="1" i="1" dirty="0" smtClean="0"/>
              <a:t>                                                </a:t>
            </a:r>
            <a:r>
              <a:rPr lang="ru-RU" sz="2400" b="1" i="1" dirty="0" err="1" smtClean="0"/>
              <a:t>δ&gt;0</a:t>
            </a:r>
            <a:r>
              <a:rPr lang="ru-RU" sz="2400" b="1" dirty="0" smtClean="0"/>
              <a:t> </a:t>
            </a:r>
            <a:endParaRPr lang="en-US" sz="2400" b="1" dirty="0" smtClean="0"/>
          </a:p>
          <a:p>
            <a:pPr marL="541782" indent="-51435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b="1" dirty="0">
              <a:solidFill>
                <a:schemeClr val="tx2">
                  <a:shade val="30000"/>
                  <a:satMod val="150000"/>
                </a:schemeClr>
              </a:solidFill>
            </a:endParaRPr>
          </a:p>
        </p:txBody>
      </p:sp>
      <p:sp>
        <p:nvSpPr>
          <p:cNvPr id="1536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536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46" y="1928802"/>
            <a:ext cx="6602413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5369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75" y="3143250"/>
            <a:ext cx="1571625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5371" name="Picture 1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625" y="3786188"/>
            <a:ext cx="1000125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5373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3" y="4214813"/>
            <a:ext cx="24288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5375" name="Picture 1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3563" y="4929188"/>
            <a:ext cx="1087437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296987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900" dirty="0" smtClean="0">
                <a:solidFill>
                  <a:schemeClr val="tx2">
                    <a:satMod val="130000"/>
                  </a:schemeClr>
                </a:solidFill>
              </a:rPr>
              <a:t>Свойства производственной функции</a:t>
            </a:r>
            <a:endParaRPr lang="ru-RU" sz="39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5410200"/>
          </a:xfrm>
        </p:spPr>
        <p:txBody>
          <a:bodyPr/>
          <a:lstStyle/>
          <a:p>
            <a:pPr eaLnBrk="1" hangingPunct="1"/>
            <a:r>
              <a:rPr lang="ru-RU" sz="2400" b="1" i="1" dirty="0" smtClean="0"/>
              <a:t> </a:t>
            </a:r>
            <a:r>
              <a:rPr lang="ru-RU" sz="2800" b="1" i="1" dirty="0" smtClean="0"/>
              <a:t>Утверждение </a:t>
            </a:r>
            <a:r>
              <a:rPr lang="ru-RU" sz="2800" b="1" dirty="0" smtClean="0"/>
              <a:t>1</a:t>
            </a:r>
            <a:r>
              <a:rPr lang="ru-RU" sz="2800" dirty="0" smtClean="0"/>
              <a:t>: </a:t>
            </a:r>
            <a:r>
              <a:rPr lang="ru-RU" sz="2400" dirty="0" smtClean="0"/>
              <a:t>В производственной функции</a:t>
            </a:r>
            <a:r>
              <a:rPr lang="en-US" sz="2400" dirty="0" smtClean="0"/>
              <a:t> (1) </a:t>
            </a:r>
            <a:r>
              <a:rPr lang="ru-RU" sz="2400" dirty="0" smtClean="0"/>
              <a:t>эластичность замены абстрактного труда на механический труд равна 1.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 smtClean="0"/>
              <a:t>                                                  (5)</a:t>
            </a:r>
            <a:endParaRPr lang="ru-RU" sz="2400" dirty="0" smtClean="0"/>
          </a:p>
          <a:p>
            <a:pPr eaLnBrk="1" hangingPunct="1"/>
            <a:endParaRPr lang="ru-RU" sz="2800" b="1" i="1" dirty="0" smtClean="0"/>
          </a:p>
          <a:p>
            <a:pPr eaLnBrk="1" hangingPunct="1"/>
            <a:r>
              <a:rPr lang="ru-RU" sz="2800" b="1" i="1" dirty="0" smtClean="0"/>
              <a:t> Утверждение </a:t>
            </a:r>
            <a:r>
              <a:rPr lang="ru-RU" sz="2800" b="1" dirty="0" smtClean="0"/>
              <a:t>2: </a:t>
            </a:r>
            <a:r>
              <a:rPr lang="ru-RU" sz="2400" dirty="0" smtClean="0"/>
              <a:t>Эластичность замены механического труда  технологическим капиталом в </a:t>
            </a:r>
            <a:r>
              <a:rPr lang="en-US" sz="2400" dirty="0" smtClean="0"/>
              <a:t>(1)</a:t>
            </a:r>
            <a:r>
              <a:rPr lang="ru-RU" sz="2400" baseline="-25000" dirty="0" smtClean="0"/>
              <a:t> </a:t>
            </a:r>
            <a:r>
              <a:rPr lang="ru-RU" sz="2400" dirty="0" smtClean="0"/>
              <a:t>определяется формулой </a:t>
            </a:r>
          </a:p>
          <a:p>
            <a:pPr eaLnBrk="1" hangingPunct="1"/>
            <a:endParaRPr lang="ru-RU" sz="2400" dirty="0" smtClean="0"/>
          </a:p>
          <a:p>
            <a:pPr eaLnBrk="1" hangingPunct="1"/>
            <a:r>
              <a:rPr lang="ru-RU" sz="2800" b="1" i="1" dirty="0" smtClean="0"/>
              <a:t>Следствие</a:t>
            </a:r>
            <a:r>
              <a:rPr lang="ru-RU" sz="2800" dirty="0" smtClean="0"/>
              <a:t>: </a:t>
            </a:r>
            <a:r>
              <a:rPr lang="ru-RU" sz="2400" dirty="0" smtClean="0"/>
              <a:t>Эластичность замены механического труда  технологическим капиталом больше единицы. (Поскольку по предположению </a:t>
            </a:r>
            <a:r>
              <a:rPr lang="en-US" sz="2400" i="1" dirty="0" smtClean="0"/>
              <a:t>μ</a:t>
            </a:r>
            <a:r>
              <a:rPr lang="en-US" sz="2400" dirty="0" smtClean="0"/>
              <a:t> </a:t>
            </a:r>
            <a:r>
              <a:rPr lang="ru-RU" sz="2400" i="1" dirty="0" smtClean="0"/>
              <a:t>Є</a:t>
            </a:r>
            <a:r>
              <a:rPr lang="ru-RU" sz="2400" dirty="0" smtClean="0"/>
              <a:t> (0,1)).</a:t>
            </a:r>
          </a:p>
          <a:p>
            <a:pPr eaLnBrk="1" hangingPunct="1"/>
            <a:endParaRPr lang="ru-RU" dirty="0" smtClean="0"/>
          </a:p>
        </p:txBody>
      </p:sp>
      <p:sp>
        <p:nvSpPr>
          <p:cNvPr id="1638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6389" name="Rectangle 15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cs typeface="Arial" pitchFamily="34" charset="0"/>
            </a:endParaRPr>
          </a:p>
        </p:txBody>
      </p:sp>
      <p:sp>
        <p:nvSpPr>
          <p:cNvPr id="16390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6391" name="Rectangle 22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cs typeface="Arial" pitchFamily="34" charset="0"/>
            </a:endParaRPr>
          </a:p>
        </p:txBody>
      </p:sp>
      <p:sp>
        <p:nvSpPr>
          <p:cNvPr id="16392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6393" name="Rectangle 28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cs typeface="Arial" pitchFamily="34" charset="0"/>
            </a:endParaRPr>
          </a:p>
        </p:txBody>
      </p:sp>
      <p:sp>
        <p:nvSpPr>
          <p:cNvPr id="16394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6395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6396" name="Rectangle 3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cs typeface="Arial" pitchFamily="34" charset="0"/>
            </a:endParaRPr>
          </a:p>
        </p:txBody>
      </p:sp>
      <p:sp>
        <p:nvSpPr>
          <p:cNvPr id="1639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16398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25" y="2714625"/>
            <a:ext cx="2286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9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16400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3563" y="4643438"/>
            <a:ext cx="20002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401" name="Rectangle 5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Заголовок 23"/>
          <p:cNvSpPr>
            <a:spLocks noGrp="1"/>
          </p:cNvSpPr>
          <p:nvPr>
            <p:ph type="ctrTitle" idx="4294967295"/>
          </p:nvPr>
        </p:nvSpPr>
        <p:spPr>
          <a:xfrm>
            <a:off x="1431925" y="360363"/>
            <a:ext cx="7407275" cy="711200"/>
          </a:xfrm>
        </p:spPr>
        <p:txBody>
          <a:bodyPr anchor="b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Функция полезности CES-типа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type="subTitle" idx="4294967295"/>
          </p:nvPr>
        </p:nvSpPr>
        <p:spPr>
          <a:xfrm>
            <a:off x="1431925" y="1849438"/>
            <a:ext cx="7407275" cy="4579937"/>
          </a:xfrm>
        </p:spPr>
        <p:txBody>
          <a:bodyPr tIns="0">
            <a:normAutofit/>
          </a:bodyPr>
          <a:lstStyle/>
          <a:p>
            <a:pPr marL="27432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800" dirty="0" smtClean="0">
              <a:solidFill>
                <a:schemeClr val="tx2">
                  <a:shade val="30000"/>
                  <a:satMod val="150000"/>
                </a:schemeClr>
              </a:solidFill>
            </a:endParaRPr>
          </a:p>
          <a:p>
            <a:pPr marL="27432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/>
              <a:t>Эластичность замены потребления товаров на потребление услуг</a:t>
            </a:r>
            <a:r>
              <a:rPr lang="en-US" sz="2400" dirty="0" smtClean="0"/>
              <a:t> </a:t>
            </a:r>
            <a:r>
              <a:rPr lang="ru-RU" sz="2400" dirty="0" smtClean="0"/>
              <a:t>для нее равна </a:t>
            </a:r>
          </a:p>
          <a:p>
            <a:pPr marL="27432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800" dirty="0" smtClean="0">
              <a:solidFill>
                <a:schemeClr val="tx2">
                  <a:shade val="30000"/>
                  <a:satMod val="150000"/>
                </a:schemeClr>
              </a:solidFill>
            </a:endParaRPr>
          </a:p>
          <a:p>
            <a:pPr marL="27432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800" dirty="0" smtClean="0">
              <a:solidFill>
                <a:schemeClr val="tx2">
                  <a:shade val="30000"/>
                  <a:satMod val="150000"/>
                </a:schemeClr>
              </a:solidFill>
            </a:endParaRPr>
          </a:p>
          <a:p>
            <a:pPr marL="27432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4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Фирмы, производящие товары и услуги, максимизируют доход, то есть</a:t>
            </a:r>
            <a:endParaRPr lang="en-US" sz="2400" dirty="0" smtClean="0">
              <a:solidFill>
                <a:schemeClr val="tx2">
                  <a:shade val="30000"/>
                  <a:satMod val="150000"/>
                </a:schemeClr>
              </a:solidFill>
            </a:endParaRPr>
          </a:p>
          <a:p>
            <a:pPr marL="27432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 </a:t>
            </a:r>
          </a:p>
          <a:p>
            <a:pPr marL="27432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>
                <a:solidFill>
                  <a:schemeClr val="tx2">
                    <a:shade val="30000"/>
                    <a:satMod val="150000"/>
                  </a:schemeClr>
                </a:solidFill>
              </a:rPr>
              <a:t>  </a:t>
            </a:r>
          </a:p>
        </p:txBody>
      </p:sp>
      <p:sp>
        <p:nvSpPr>
          <p:cNvPr id="1741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cs typeface="Arial" pitchFamily="34" charset="0"/>
            </a:endParaRPr>
          </a:p>
        </p:txBody>
      </p:sp>
      <p:sp>
        <p:nvSpPr>
          <p:cNvPr id="174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7415" name="Rectangle 3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cs typeface="Arial" pitchFamily="34" charset="0"/>
            </a:endParaRPr>
          </a:p>
        </p:txBody>
      </p:sp>
      <p:sp>
        <p:nvSpPr>
          <p:cNvPr id="1741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741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17418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3375" y="3429000"/>
            <a:ext cx="19748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17420" name="Picture 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25" y="1357313"/>
            <a:ext cx="5719763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1" name="Rectangle 10"/>
          <p:cNvSpPr>
            <a:spLocks noChangeArrowheads="1"/>
          </p:cNvSpPr>
          <p:nvPr/>
        </p:nvSpPr>
        <p:spPr bwMode="auto">
          <a:xfrm>
            <a:off x="1000125" y="874713"/>
            <a:ext cx="8143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>
              <a:cs typeface="Arial" pitchFamily="34" charset="0"/>
            </a:endParaRPr>
          </a:p>
        </p:txBody>
      </p:sp>
      <p:sp>
        <p:nvSpPr>
          <p:cNvPr id="1742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7423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7425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742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7427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742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17429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75" y="5214938"/>
            <a:ext cx="2417763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pic>
        <p:nvPicPr>
          <p:cNvPr id="17431" name="Picture 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500" y="5857875"/>
            <a:ext cx="66897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32" name="Rectangle 3"/>
          <p:cNvSpPr>
            <a:spLocks noChangeArrowheads="1"/>
          </p:cNvSpPr>
          <p:nvPr/>
        </p:nvSpPr>
        <p:spPr bwMode="auto">
          <a:xfrm>
            <a:off x="0" y="723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ru-RU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Максимизация дохода фирмами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z="2800" dirty="0" smtClean="0"/>
          </a:p>
          <a:p>
            <a:pPr eaLnBrk="1" hangingPunct="1"/>
            <a:endParaRPr lang="ru-RU" sz="2800" dirty="0" smtClean="0"/>
          </a:p>
          <a:p>
            <a:pPr eaLnBrk="1" hangingPunct="1">
              <a:buFont typeface="Wingdings 2" pitchFamily="18" charset="2"/>
              <a:buNone/>
            </a:pPr>
            <a:endParaRPr lang="ru-RU" sz="2400" dirty="0" smtClean="0"/>
          </a:p>
          <a:p>
            <a:pPr eaLnBrk="1" hangingPunct="1"/>
            <a:endParaRPr lang="ru-RU" sz="2800" dirty="0" smtClean="0"/>
          </a:p>
        </p:txBody>
      </p:sp>
      <p:sp>
        <p:nvSpPr>
          <p:cNvPr id="1843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843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8440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8441" name="Rectangle 11"/>
          <p:cNvSpPr>
            <a:spLocks noChangeArrowheads="1"/>
          </p:cNvSpPr>
          <p:nvPr/>
        </p:nvSpPr>
        <p:spPr bwMode="auto">
          <a:xfrm>
            <a:off x="0" y="1019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cs typeface="Arial" pitchFamily="34" charset="0"/>
            </a:endParaRPr>
          </a:p>
        </p:txBody>
      </p:sp>
      <p:pic>
        <p:nvPicPr>
          <p:cNvPr id="18442" name="Picture 1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63" y="1785938"/>
            <a:ext cx="26416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3" name="Picture 1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38" y="2714625"/>
            <a:ext cx="5430837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4" name="Picture 1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75" y="3857625"/>
            <a:ext cx="5419725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5" name="Picture 2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813" y="5072063"/>
            <a:ext cx="5430837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rbel" pitchFamily="34" charset="0"/>
            </a:endParaRPr>
          </a:p>
        </p:txBody>
      </p:sp>
      <p:sp>
        <p:nvSpPr>
          <p:cNvPr id="18447" name="Rectangle 3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40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lang="ru-RU" sz="1100">
                <a:ea typeface="Times New Roman" pitchFamily="18" charset="0"/>
                <a:cs typeface="Arial" pitchFamily="34" charset="0"/>
              </a:rPr>
              <a:t> </a:t>
            </a:r>
            <a:endParaRPr lang="ru-RU"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93978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Задача выбора капитала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1052506"/>
          </a:xfrm>
        </p:spPr>
        <p:txBody>
          <a:bodyPr/>
          <a:lstStyle/>
          <a:p>
            <a:r>
              <a:rPr lang="ru-RU" sz="2800" dirty="0" smtClean="0"/>
              <a:t>Задача выбора капитала в нашей экономике решается  следующим образом</a:t>
            </a:r>
            <a:r>
              <a:rPr lang="en-US" sz="2800" dirty="0" smtClean="0"/>
              <a:t>: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pPr>
              <a:buNone/>
            </a:pPr>
            <a:r>
              <a:rPr lang="ru-RU" sz="2800" dirty="0" smtClean="0"/>
              <a:t>Последняя функция монотонна и меняет знак, поэтому у этого уравнения есть решение.</a:t>
            </a:r>
            <a:endParaRPr lang="ru-RU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4000504"/>
            <a:ext cx="7142093" cy="600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71604" y="2928934"/>
            <a:ext cx="6978113" cy="695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Спрос на ручной труд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i="1" dirty="0" smtClean="0"/>
              <a:t>Утверждение 3: </a:t>
            </a:r>
            <a:r>
              <a:rPr lang="ru-RU" sz="2400" dirty="0" smtClean="0"/>
              <a:t>Оптимизация потребления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Подразумевает</a:t>
            </a:r>
          </a:p>
          <a:p>
            <a:pPr>
              <a:buNone/>
            </a:pPr>
            <a:r>
              <a:rPr lang="ru-RU" sz="2400" dirty="0" smtClean="0"/>
              <a:t>                                                                    (*)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При росте альфа до 1, функция (*) зависит только от услуг и мы получаем что цена на услуги увеличивается.</a:t>
            </a:r>
          </a:p>
          <a:p>
            <a:endParaRPr lang="ru-RU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2071678"/>
            <a:ext cx="3429000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612" y="3214686"/>
            <a:ext cx="2921000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26" y="3929066"/>
            <a:ext cx="3817938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14480" y="4572008"/>
            <a:ext cx="6570318" cy="447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Предложение ручного труда</a:t>
            </a:r>
            <a:endParaRPr lang="ru-RU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4" y="1571612"/>
            <a:ext cx="2286016" cy="551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29190" y="1428736"/>
            <a:ext cx="2913541" cy="742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5984" y="2857496"/>
            <a:ext cx="4966366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0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00298" y="2071678"/>
            <a:ext cx="3786214" cy="502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52913" y="5000636"/>
            <a:ext cx="8091087" cy="762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Прямоугольник 13"/>
          <p:cNvSpPr/>
          <p:nvPr/>
        </p:nvSpPr>
        <p:spPr>
          <a:xfrm>
            <a:off x="1428728" y="3857628"/>
            <a:ext cx="75009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+mn-lt"/>
              </a:rPr>
              <a:t>Уравнение, задающее общее равновесный уровень ручного труда</a:t>
            </a:r>
            <a:r>
              <a:rPr lang="en-US" sz="2400" dirty="0" smtClean="0">
                <a:latin typeface="+mn-lt"/>
              </a:rPr>
              <a:t>:</a:t>
            </a:r>
            <a:endParaRPr lang="ru-RU" sz="24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872</TotalTime>
  <Words>273</Words>
  <Application>Microsoft Office PowerPoint</Application>
  <PresentationFormat>Экран (4:3)</PresentationFormat>
  <Paragraphs>82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Solstice</vt:lpstr>
      <vt:lpstr>РОССИЙСКИЙ УНИВЕРСИТЕТ ДРУЖБЫ НАРОДОВ  Факультет физико-математических и естественных наук</vt:lpstr>
      <vt:lpstr>Содержание</vt:lpstr>
      <vt:lpstr>Двухсекторная модель экономики.</vt:lpstr>
      <vt:lpstr>Свойства производственной функции</vt:lpstr>
      <vt:lpstr>Функция полезности CES-типа</vt:lpstr>
      <vt:lpstr>Максимизация дохода фирмами</vt:lpstr>
      <vt:lpstr>Задача выбора капитала </vt:lpstr>
      <vt:lpstr>Спрос на ручной труд</vt:lpstr>
      <vt:lpstr>Предложение ручного труда</vt:lpstr>
      <vt:lpstr>Асимптотическое равновесие</vt:lpstr>
      <vt:lpstr>Заключение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Alex</dc:creator>
  <cp:lastModifiedBy>olenev</cp:lastModifiedBy>
  <cp:revision>87</cp:revision>
  <dcterms:created xsi:type="dcterms:W3CDTF">2010-05-20T17:13:43Z</dcterms:created>
  <dcterms:modified xsi:type="dcterms:W3CDTF">2012-06-18T16:58:39Z</dcterms:modified>
</cp:coreProperties>
</file>