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8" r:id="rId9"/>
    <p:sldId id="269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DA6A9-58B3-48C0-B0D7-B4E581C1DAE5}" type="datetimeFigureOut">
              <a:rPr lang="ru-RU" smtClean="0"/>
              <a:pPr/>
              <a:t>18.06.2012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27730-A5AF-486B-8F32-B63E0287C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27730-A5AF-486B-8F32-B63E0287C3F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Овал 2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B684C2-9A57-422D-B7AB-85B28151B81C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126E6A-9798-4884-9DFD-BD83247C1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346274-ADEE-4432-9C09-F93254D431FF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12D84C-0601-423B-BC60-9FFA5B111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4A3259-0131-40A0-82BF-A498A0AE363C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CE3EBD-C927-4D5A-87CA-057E48F0F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AC7B2D-22F4-40CE-BFAA-DF96B27A9FC7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EF3B01-E4AB-41A8-992C-ACE690B6C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7D40E0-8174-4C5B-B732-FBFD3035D164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9DB352-E0DD-43AE-BD35-3F5A39CF0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B84ADB-3F88-433E-A0CD-CDA83BA3253C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39FDF4-79FC-4568-BB2A-1AB843654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63F915-63F9-440F-9F69-4CB0537A4311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D3C1A3-1E36-458C-A450-7B5236DBC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585862-C21A-4BBC-B853-D38669110D40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6847DA-68FE-4D6E-B1F2-90F1754B1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650249-FD2E-4AC7-A357-0BC382FF4E32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094D44-F9FA-4E5C-86FB-AC08B6D6E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FCD214-6201-4AFE-922B-E8159C9760CC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4B4BB9-954B-47AC-9174-C4BC26814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E3051C-7FA0-46FD-8458-E33A405A6998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ACFFB7-2CBF-439D-AB1F-877FAA3A0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63A1218-6C90-48E5-98F0-B10112B00AAA}" type="datetimeFigureOut">
              <a:rPr lang="en-US"/>
              <a:pPr>
                <a:defRPr/>
              </a:pPr>
              <a:t>6/18/2012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B2D49F10-61A4-48AE-947A-5EFC9DCBB918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31925" y="360363"/>
            <a:ext cx="7407275" cy="568325"/>
          </a:xfrm>
        </p:spPr>
        <p:txBody>
          <a:bodyPr anchor="b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</a:rPr>
              <a:t>РОССИЙСКИЙ УНИВЕРСИТЕТ ДРУЖБЫ НАРОДОВ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Факультет физико-математических и естественных наук</a:t>
            </a:r>
            <a:endParaRPr lang="ru-RU" sz="20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85875" y="2000250"/>
            <a:ext cx="7407275" cy="1714500"/>
          </a:xfrm>
        </p:spPr>
        <p:txBody>
          <a:bodyPr tIns="0">
            <a:normAutofit/>
          </a:bodyPr>
          <a:lstStyle/>
          <a:p>
            <a:pPr marL="27432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</a:rPr>
              <a:t>Магистерская диссертация.</a:t>
            </a:r>
            <a:endParaRPr lang="en-US" sz="2800" b="1" dirty="0" smtClean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</a:endParaRPr>
          </a:p>
          <a:p>
            <a:pPr marL="27432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</a:rPr>
              <a:t>Двухсекторная модель экономики с неоднородным трудом.</a:t>
            </a:r>
            <a:endParaRPr lang="ru-RU" sz="26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1214438" y="5214938"/>
            <a:ext cx="5786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</a:rPr>
              <a:t>Студентка: Саитгараева Галина Раисовна</a:t>
            </a:r>
          </a:p>
        </p:txBody>
      </p:sp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3786188" y="6143625"/>
            <a:ext cx="16896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</a:rPr>
              <a:t>Москва, </a:t>
            </a:r>
            <a:r>
              <a:rPr lang="ru-RU" dirty="0" smtClean="0">
                <a:latin typeface="Times New Roman" pitchFamily="18" charset="0"/>
              </a:rPr>
              <a:t>2012 </a:t>
            </a:r>
            <a:r>
              <a:rPr lang="ru-RU" dirty="0">
                <a:latin typeface="Times New Roman" pitchFamily="18" charset="0"/>
              </a:rPr>
              <a:t>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11222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dirty="0" smtClean="0"/>
              <a:t>Асимптотическое равновесие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123944"/>
          </a:xfrm>
        </p:spPr>
        <p:txBody>
          <a:bodyPr/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Чтобы найти решение данного уравнения, нужно оценить предельные значения функций </a:t>
            </a:r>
            <a:endParaRPr lang="en-US" sz="2800" dirty="0" smtClean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2913" y="1785926"/>
            <a:ext cx="8091087" cy="76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4572008"/>
            <a:ext cx="3733995" cy="75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35100" y="1447800"/>
            <a:ext cx="6994552" cy="1409696"/>
          </a:xfrm>
        </p:spPr>
        <p:txBody>
          <a:bodyPr/>
          <a:lstStyle/>
          <a:p>
            <a:r>
              <a:rPr lang="ru-RU" sz="2400" dirty="0" smtClean="0"/>
              <a:t>Исследовав асимптотическое поведение функций в общем уравнении равновесия, были получены следующие результаты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357694"/>
            <a:ext cx="26860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3573016"/>
            <a:ext cx="118147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3429000"/>
            <a:ext cx="1077693" cy="62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2928934"/>
            <a:ext cx="124440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6" y="2786058"/>
            <a:ext cx="1000132" cy="608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4942" y="4429132"/>
            <a:ext cx="164683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6380" y="5429264"/>
            <a:ext cx="2915667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Содержание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285852" y="1000108"/>
            <a:ext cx="7499350" cy="5572164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Двухсекторная модель экономики</a:t>
            </a:r>
          </a:p>
          <a:p>
            <a:pPr eaLnBrk="1" hangingPunct="1"/>
            <a:r>
              <a:rPr lang="ru-RU" sz="2800" dirty="0" smtClean="0"/>
              <a:t>Свойства производственной функции</a:t>
            </a:r>
          </a:p>
          <a:p>
            <a:pPr eaLnBrk="1" hangingPunct="1"/>
            <a:r>
              <a:rPr lang="ru-RU" sz="2800" dirty="0" smtClean="0"/>
              <a:t>Функция полезности CES-типа</a:t>
            </a:r>
          </a:p>
          <a:p>
            <a:pPr eaLnBrk="1" hangingPunct="1"/>
            <a:r>
              <a:rPr lang="ru-RU" sz="2800" dirty="0" smtClean="0"/>
              <a:t>Максимизация дохода фирмами</a:t>
            </a:r>
          </a:p>
          <a:p>
            <a:pPr eaLnBrk="1" hangingPunct="1"/>
            <a:r>
              <a:rPr lang="ru-RU" sz="2800" dirty="0" smtClean="0"/>
              <a:t>Задача выбора капитала</a:t>
            </a:r>
          </a:p>
          <a:p>
            <a:pPr eaLnBrk="1" hangingPunct="1"/>
            <a:r>
              <a:rPr lang="ru-RU" sz="2800" dirty="0" smtClean="0"/>
              <a:t>Спрос на ручной труд</a:t>
            </a:r>
          </a:p>
          <a:p>
            <a:pPr eaLnBrk="1" hangingPunct="1"/>
            <a:r>
              <a:rPr lang="ru-RU" sz="2800" dirty="0" smtClean="0"/>
              <a:t>Предложение ручного труда</a:t>
            </a:r>
          </a:p>
          <a:p>
            <a:pPr eaLnBrk="1" hangingPunct="1"/>
            <a:r>
              <a:rPr lang="ru-RU" sz="2800" dirty="0" smtClean="0"/>
              <a:t>Асимптотическое равновесие </a:t>
            </a:r>
          </a:p>
          <a:p>
            <a:pPr eaLnBrk="1" hangingPunct="1"/>
            <a:r>
              <a:rPr lang="ru-RU" sz="2800" dirty="0" smtClean="0"/>
              <a:t>Заключение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431925" y="0"/>
            <a:ext cx="7407275" cy="1285860"/>
          </a:xfrm>
        </p:spPr>
        <p:txBody>
          <a:bodyPr anchor="b">
            <a:noAutofit/>
          </a:bodyPr>
          <a:lstStyle/>
          <a:p>
            <a:pPr algn="ctr" eaLnBrk="1" hangingPunct="1"/>
            <a:r>
              <a:rPr lang="ru-RU" sz="3600" dirty="0" smtClean="0"/>
              <a:t>Двухсекторная модель</a:t>
            </a:r>
            <a:r>
              <a:rPr lang="en-US" sz="3600" dirty="0" smtClean="0"/>
              <a:t> </a:t>
            </a:r>
            <a:r>
              <a:rPr lang="ru-RU" sz="3600" dirty="0" smtClean="0"/>
              <a:t>экономики.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4294967295"/>
          </p:nvPr>
        </p:nvSpPr>
        <p:spPr>
          <a:xfrm>
            <a:off x="1428750" y="1571625"/>
            <a:ext cx="7407275" cy="4929188"/>
          </a:xfrm>
        </p:spPr>
        <p:txBody>
          <a:bodyPr tIns="0">
            <a:noAutofit/>
          </a:bodyPr>
          <a:lstStyle/>
          <a:p>
            <a:pPr marL="541782" indent="-5143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i="1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541782" indent="-5143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b="1" i="1" dirty="0" smtClean="0"/>
              <a:t>(1)</a:t>
            </a:r>
            <a:endParaRPr lang="en-US" sz="2400" b="1" i="1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541782" indent="-5143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400" b="1" i="1" dirty="0" smtClean="0"/>
              <a:t>                                     β</a:t>
            </a:r>
            <a:r>
              <a:rPr lang="ru-RU" sz="2400" b="1" dirty="0" smtClean="0"/>
              <a:t>,</a:t>
            </a:r>
            <a:r>
              <a:rPr lang="en-US" sz="2400" b="1" i="1" dirty="0" smtClean="0"/>
              <a:t>μ</a:t>
            </a:r>
            <a:r>
              <a:rPr lang="en-US" sz="2400" b="1" dirty="0" smtClean="0"/>
              <a:t> </a:t>
            </a:r>
            <a:r>
              <a:rPr lang="ru-RU" sz="2400" b="1" i="1" dirty="0" smtClean="0"/>
              <a:t>Є</a:t>
            </a:r>
            <a:r>
              <a:rPr lang="ru-RU" sz="2400" b="1" dirty="0" smtClean="0"/>
              <a:t> (0,1).</a:t>
            </a:r>
            <a:endParaRPr lang="en-US" sz="2400" b="1" i="1" dirty="0" smtClean="0"/>
          </a:p>
          <a:p>
            <a:pPr marL="54178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54178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i="1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541782" indent="-5143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i="1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541782" indent="-5143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i="1" dirty="0" smtClean="0"/>
          </a:p>
          <a:p>
            <a:pPr marL="541782" indent="-51435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i="1" dirty="0" smtClean="0"/>
              <a:t>                                                </a:t>
            </a:r>
            <a:r>
              <a:rPr lang="ru-RU" sz="2400" b="1" i="1" dirty="0" err="1" smtClean="0"/>
              <a:t>δ&gt;0</a:t>
            </a:r>
            <a:r>
              <a:rPr lang="ru-RU" sz="2400" b="1" dirty="0" smtClean="0"/>
              <a:t> </a:t>
            </a:r>
            <a:endParaRPr lang="en-US" sz="2400" b="1" dirty="0" smtClean="0"/>
          </a:p>
          <a:p>
            <a:pPr marL="54178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b="1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928802"/>
            <a:ext cx="660241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3143250"/>
            <a:ext cx="1571625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3786188"/>
            <a:ext cx="1000125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3" y="4214813"/>
            <a:ext cx="24288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929188"/>
            <a:ext cx="108743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2969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900" dirty="0" smtClean="0">
                <a:solidFill>
                  <a:schemeClr val="tx2">
                    <a:satMod val="130000"/>
                  </a:schemeClr>
                </a:solidFill>
              </a:rPr>
              <a:t>Свойства производственной функции</a:t>
            </a:r>
            <a:endParaRPr lang="ru-RU" sz="39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5410200"/>
          </a:xfrm>
        </p:spPr>
        <p:txBody>
          <a:bodyPr/>
          <a:lstStyle/>
          <a:p>
            <a:pPr eaLnBrk="1" hangingPunct="1"/>
            <a:r>
              <a:rPr lang="ru-RU" sz="2400" b="1" i="1" dirty="0" smtClean="0"/>
              <a:t> </a:t>
            </a:r>
            <a:r>
              <a:rPr lang="ru-RU" sz="2800" b="1" i="1" dirty="0" smtClean="0"/>
              <a:t>Утверждение </a:t>
            </a:r>
            <a:r>
              <a:rPr lang="ru-RU" sz="2800" b="1" dirty="0" smtClean="0"/>
              <a:t>1</a:t>
            </a:r>
            <a:r>
              <a:rPr lang="ru-RU" sz="2800" dirty="0" smtClean="0"/>
              <a:t>: </a:t>
            </a:r>
            <a:r>
              <a:rPr lang="ru-RU" sz="2400" dirty="0" smtClean="0"/>
              <a:t>В производственной функции</a:t>
            </a:r>
            <a:r>
              <a:rPr lang="en-US" sz="2400" dirty="0" smtClean="0"/>
              <a:t> (1) </a:t>
            </a:r>
            <a:r>
              <a:rPr lang="ru-RU" sz="2400" dirty="0" smtClean="0"/>
              <a:t>эластичность замены абстрактного труда на механический труд равна 1.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                                                 (5)</a:t>
            </a:r>
            <a:endParaRPr lang="ru-RU" sz="2400" dirty="0" smtClean="0"/>
          </a:p>
          <a:p>
            <a:pPr eaLnBrk="1" hangingPunct="1"/>
            <a:endParaRPr lang="ru-RU" sz="2800" b="1" i="1" dirty="0" smtClean="0"/>
          </a:p>
          <a:p>
            <a:pPr eaLnBrk="1" hangingPunct="1"/>
            <a:r>
              <a:rPr lang="ru-RU" sz="2800" b="1" i="1" dirty="0" smtClean="0"/>
              <a:t> Утверждение </a:t>
            </a:r>
            <a:r>
              <a:rPr lang="ru-RU" sz="2800" b="1" dirty="0" smtClean="0"/>
              <a:t>2: </a:t>
            </a:r>
            <a:r>
              <a:rPr lang="ru-RU" sz="2400" dirty="0" smtClean="0"/>
              <a:t>Эластичность замены механического труда  технологическим капиталом в </a:t>
            </a:r>
            <a:r>
              <a:rPr lang="en-US" sz="2400" dirty="0" smtClean="0"/>
              <a:t>(1)</a:t>
            </a:r>
            <a:r>
              <a:rPr lang="ru-RU" sz="2400" baseline="-25000" dirty="0" smtClean="0"/>
              <a:t> </a:t>
            </a:r>
            <a:r>
              <a:rPr lang="ru-RU" sz="2400" dirty="0" smtClean="0"/>
              <a:t>определяется формулой 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800" b="1" i="1" dirty="0" smtClean="0"/>
              <a:t>Следствие</a:t>
            </a:r>
            <a:r>
              <a:rPr lang="ru-RU" sz="2800" dirty="0" smtClean="0"/>
              <a:t>: </a:t>
            </a:r>
            <a:r>
              <a:rPr lang="ru-RU" sz="2400" dirty="0" smtClean="0"/>
              <a:t>Эластичность замены механического труда  технологическим капиталом больше единицы. (Поскольку по предположению </a:t>
            </a:r>
            <a:r>
              <a:rPr lang="en-US" sz="2400" i="1" dirty="0" smtClean="0"/>
              <a:t>μ</a:t>
            </a:r>
            <a:r>
              <a:rPr lang="en-US" sz="2400" dirty="0" smtClean="0"/>
              <a:t> </a:t>
            </a:r>
            <a:r>
              <a:rPr lang="ru-RU" sz="2400" i="1" dirty="0" smtClean="0"/>
              <a:t>Є</a:t>
            </a:r>
            <a:r>
              <a:rPr lang="ru-RU" sz="2400" dirty="0" smtClean="0"/>
              <a:t> (0,1)).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1638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6389" name="Rectangle 1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16390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6391" name="Rectangle 22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16392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6393" name="Rectangle 28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1639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6395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6396" name="Rectangle 3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163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639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2714625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640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643438"/>
            <a:ext cx="2000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1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Заголовок 23"/>
          <p:cNvSpPr>
            <a:spLocks noGrp="1"/>
          </p:cNvSpPr>
          <p:nvPr>
            <p:ph type="ctrTitle" idx="4294967295"/>
          </p:nvPr>
        </p:nvSpPr>
        <p:spPr>
          <a:xfrm>
            <a:off x="1431925" y="360363"/>
            <a:ext cx="7407275" cy="711200"/>
          </a:xfrm>
        </p:spPr>
        <p:txBody>
          <a:bodyPr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Функция полезности CES-типа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4294967295"/>
          </p:nvPr>
        </p:nvSpPr>
        <p:spPr>
          <a:xfrm>
            <a:off x="1431925" y="1849438"/>
            <a:ext cx="7407275" cy="4579937"/>
          </a:xfrm>
        </p:spPr>
        <p:txBody>
          <a:bodyPr tIns="0">
            <a:normAutofit/>
          </a:bodyPr>
          <a:lstStyle/>
          <a:p>
            <a:pPr marL="2743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Эластичность замены потребления товаров на потребление услуг</a:t>
            </a:r>
            <a:r>
              <a:rPr lang="en-US" sz="2400" dirty="0" smtClean="0"/>
              <a:t> </a:t>
            </a:r>
            <a:r>
              <a:rPr lang="ru-RU" sz="2400" dirty="0" smtClean="0"/>
              <a:t>для нее равна </a:t>
            </a:r>
          </a:p>
          <a:p>
            <a:pPr marL="2743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Фирмы, производящие товары и услуги, максимизируют доход, то есть</a:t>
            </a:r>
            <a:endParaRPr lang="en-US" sz="24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</a:p>
          <a:p>
            <a:pPr marL="27432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 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1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429000"/>
            <a:ext cx="1974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2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25" y="1357313"/>
            <a:ext cx="57197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Rectangle 10"/>
          <p:cNvSpPr>
            <a:spLocks noChangeArrowheads="1"/>
          </p:cNvSpPr>
          <p:nvPr/>
        </p:nvSpPr>
        <p:spPr bwMode="auto">
          <a:xfrm>
            <a:off x="1000125" y="874713"/>
            <a:ext cx="8143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2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2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74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2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5214938"/>
            <a:ext cx="241776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7431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5857875"/>
            <a:ext cx="66897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2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Максимизация дохода фирмами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>
              <a:buFont typeface="Wingdings 2" pitchFamily="18" charset="2"/>
              <a:buNone/>
            </a:pPr>
            <a:endParaRPr lang="ru-RU" sz="2400" dirty="0" smtClean="0"/>
          </a:p>
          <a:p>
            <a:pPr eaLnBrk="1" hangingPunct="1"/>
            <a:endParaRPr lang="ru-RU" sz="2800" dirty="0" smtClean="0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pitchFamily="34" charset="0"/>
            </a:endParaRPr>
          </a:p>
        </p:txBody>
      </p:sp>
      <p:pic>
        <p:nvPicPr>
          <p:cNvPr id="18442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1785938"/>
            <a:ext cx="26416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38" y="2714625"/>
            <a:ext cx="543083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3857625"/>
            <a:ext cx="54197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2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813" y="5072063"/>
            <a:ext cx="543083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47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1100">
                <a:ea typeface="Times New Roman" pitchFamily="18" charset="0"/>
                <a:cs typeface="Arial" pitchFamily="34" charset="0"/>
              </a:rPr>
              <a:t> </a:t>
            </a:r>
            <a:endParaRPr lang="ru-RU"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9397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 выбора капитала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052506"/>
          </a:xfrm>
        </p:spPr>
        <p:txBody>
          <a:bodyPr/>
          <a:lstStyle/>
          <a:p>
            <a:r>
              <a:rPr lang="ru-RU" sz="2800" dirty="0" smtClean="0"/>
              <a:t>Задача выбора капитала в нашей экономике решается  следующим образом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Последняя функция монотонна и меняет знак, поэтому у этого уравнения есть решение.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000504"/>
            <a:ext cx="7142093" cy="60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2928934"/>
            <a:ext cx="6978113" cy="695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Спрос на ручной труд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/>
              <a:t>Утверждение 3: </a:t>
            </a:r>
            <a:r>
              <a:rPr lang="ru-RU" sz="2400" dirty="0" smtClean="0"/>
              <a:t>Оптимизация потребления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Подразумевает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                (*)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При росте альфа до 1, функция (*) зависит только от услуг и мы получаем что цена на услуги увеличивается.</a:t>
            </a:r>
          </a:p>
          <a:p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071678"/>
            <a:ext cx="3429000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214686"/>
            <a:ext cx="2921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929066"/>
            <a:ext cx="38179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4572008"/>
            <a:ext cx="6570318" cy="44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Предложение ручного труда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1571612"/>
            <a:ext cx="2286016" cy="55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428736"/>
            <a:ext cx="2913541" cy="74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2857496"/>
            <a:ext cx="496636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2071678"/>
            <a:ext cx="3786214" cy="50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2913" y="5000636"/>
            <a:ext cx="8091087" cy="762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1428728" y="3857628"/>
            <a:ext cx="75009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+mn-lt"/>
              </a:rPr>
              <a:t>Уравнение, задающее общее равновесный уровень ручного труда</a:t>
            </a:r>
            <a:r>
              <a:rPr lang="en-US" sz="2400" dirty="0" smtClean="0">
                <a:latin typeface="+mn-lt"/>
              </a:rPr>
              <a:t>:</a:t>
            </a:r>
            <a:endParaRPr lang="ru-RU" sz="24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872</TotalTime>
  <Words>273</Words>
  <Application>Microsoft Office PowerPoint</Application>
  <PresentationFormat>Экран (4:3)</PresentationFormat>
  <Paragraphs>82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Solstice</vt:lpstr>
      <vt:lpstr>РОССИЙСКИЙ УНИВЕРСИТЕТ ДРУЖБЫ НАРОДОВ  Факультет физико-математических и естественных наук</vt:lpstr>
      <vt:lpstr>Содержание</vt:lpstr>
      <vt:lpstr>Двухсекторная модель экономики.</vt:lpstr>
      <vt:lpstr>Свойства производственной функции</vt:lpstr>
      <vt:lpstr>Функция полезности CES-типа</vt:lpstr>
      <vt:lpstr>Максимизация дохода фирмами</vt:lpstr>
      <vt:lpstr>Задача выбора капитала </vt:lpstr>
      <vt:lpstr>Спрос на ручной труд</vt:lpstr>
      <vt:lpstr>Предложение ручного труда</vt:lpstr>
      <vt:lpstr>Асимптотическое равновесие</vt:lpstr>
      <vt:lpstr>Заключение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olenev</cp:lastModifiedBy>
  <cp:revision>87</cp:revision>
  <dcterms:created xsi:type="dcterms:W3CDTF">2010-05-20T17:13:43Z</dcterms:created>
  <dcterms:modified xsi:type="dcterms:W3CDTF">2012-06-18T16:58:39Z</dcterms:modified>
</cp:coreProperties>
</file>