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0" r:id="rId3"/>
    <p:sldId id="277" r:id="rId4"/>
    <p:sldId id="279" r:id="rId5"/>
    <p:sldId id="325" r:id="rId6"/>
    <p:sldId id="320" r:id="rId7"/>
    <p:sldId id="280" r:id="rId8"/>
    <p:sldId id="345" r:id="rId9"/>
    <p:sldId id="287" r:id="rId10"/>
    <p:sldId id="307" r:id="rId11"/>
    <p:sldId id="327" r:id="rId12"/>
    <p:sldId id="328" r:id="rId13"/>
    <p:sldId id="329" r:id="rId14"/>
    <p:sldId id="330" r:id="rId15"/>
    <p:sldId id="331" r:id="rId16"/>
    <p:sldId id="334" r:id="rId17"/>
    <p:sldId id="335" r:id="rId18"/>
    <p:sldId id="336" r:id="rId19"/>
    <p:sldId id="337" r:id="rId20"/>
    <p:sldId id="338" r:id="rId21"/>
    <p:sldId id="342" r:id="rId22"/>
    <p:sldId id="344" r:id="rId23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3FF271-6415-4A82-BF8E-A9349BBB84FF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1F8290D-D8C6-49CF-BAC8-6B812C5610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668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6108F4-F78F-44F7-BF95-04447C08F39D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D63D9A-56DE-4D7B-A410-3DC3C00287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5416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46436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54879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63322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71766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0C48A199-E9C6-487D-8FF2-09FAA023BFF0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3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54063"/>
            <a:ext cx="4959350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6629" y="4714971"/>
            <a:ext cx="5335831" cy="43833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46436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54879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63322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71766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70EE6B59-328B-4F4E-800F-96CF0ADCD198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54063"/>
            <a:ext cx="4959350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6629" y="4714971"/>
            <a:ext cx="5335831" cy="43833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46436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54879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63322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71766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5F420C52-C08A-4BBD-88A3-584933E660EF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7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54063"/>
            <a:ext cx="4959350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6629" y="4714971"/>
            <a:ext cx="5335831" cy="43833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46436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654879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063322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471766" indent="-204222" defTabSz="40135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46701" algn="l"/>
                <a:tab pos="1293402" algn="l"/>
                <a:tab pos="1940104" algn="l"/>
                <a:tab pos="2586806" algn="l"/>
              </a:tabLs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/>
            <a:fld id="{DD91C48F-4D8A-48D3-B5AA-2521A795F8E8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9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6629" y="4714971"/>
            <a:ext cx="5335831" cy="43833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19.06.2012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611610"/>
          </a:xfrm>
        </p:spPr>
        <p:txBody>
          <a:bodyPr>
            <a:normAutofit fontScale="90000"/>
          </a:bodyPr>
          <a:lstStyle/>
          <a:p>
            <a:r>
              <a:rPr lang="ru-RU" sz="2200" b="1" dirty="0"/>
              <a:t>МОСКОВСКИЙ ФИЗИКО-ТЕХНИЧЕСКИЙ ИНСТИТУТ(ГУ)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2200" b="1" dirty="0"/>
              <a:t>Факультет управления и прикладной математики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2700" b="1" dirty="0"/>
              <a:t>Кафедра «Математическое моделирование сложных процессов и систем» </a:t>
            </a: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3100" dirty="0"/>
              <a:t>Обобщение модели Трайбера в случае многополосных автомобильных дорог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41771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Выполнила </a:t>
            </a:r>
            <a:r>
              <a:rPr lang="ru-RU" dirty="0" err="1" smtClean="0"/>
              <a:t>Обидина</a:t>
            </a:r>
            <a:r>
              <a:rPr lang="ru-RU" dirty="0" smtClean="0"/>
              <a:t> Татьяна Сергеевна</a:t>
            </a:r>
          </a:p>
          <a:p>
            <a:r>
              <a:rPr lang="ru-RU" dirty="0" smtClean="0"/>
              <a:t>Научный руководитель </a:t>
            </a:r>
            <a:r>
              <a:rPr lang="ru-RU" dirty="0" err="1" smtClean="0"/>
              <a:t>к.ф-м.н</a:t>
            </a:r>
            <a:r>
              <a:rPr lang="ru-RU" dirty="0" smtClean="0"/>
              <a:t>. </a:t>
            </a:r>
            <a:r>
              <a:rPr lang="ru-RU" dirty="0" err="1" smtClean="0"/>
              <a:t>Оленёв</a:t>
            </a:r>
            <a:r>
              <a:rPr lang="ru-RU" dirty="0" smtClean="0"/>
              <a:t> Николай Николаевич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Москва, 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355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dirty="0"/>
              <a:t>Анализ влияния количества грузовых </a:t>
            </a:r>
            <a:r>
              <a:rPr lang="ru-RU" dirty="0" smtClean="0"/>
              <a:t>АТС </a:t>
            </a:r>
            <a:r>
              <a:rPr lang="ru-RU" dirty="0"/>
              <a:t>на скорость потока.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/>
          </a:bodyPr>
          <a:lstStyle/>
          <a:p>
            <a:endParaRPr lang="ru-RU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280920" cy="5018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486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Транспортные потоки моделируемого перекрестка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11453"/>
            <a:ext cx="819707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5359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Режимы работы светофора моделируемого перекрёстка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888777"/>
            <a:ext cx="7920880" cy="3268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190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376264"/>
          </a:xfrm>
        </p:spPr>
        <p:txBody>
          <a:bodyPr>
            <a:normAutofit fontScale="90000"/>
          </a:bodyPr>
          <a:lstStyle/>
          <a:p>
            <a:r>
              <a:rPr lang="ru-RU" dirty="0"/>
              <a:t>Исследование пропускной способности перекрёстка в </a:t>
            </a:r>
            <a:r>
              <a:rPr lang="ru-RU" dirty="0" smtClean="0"/>
              <a:t>зависимости </a:t>
            </a:r>
            <a:r>
              <a:rPr lang="ru-RU" dirty="0"/>
              <a:t>от длительности фаз светофора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ru-RU" dirty="0" smtClean="0"/>
              <a:t>Длина дороги – 2000 метров</a:t>
            </a:r>
          </a:p>
          <a:p>
            <a:r>
              <a:rPr lang="ru-RU" dirty="0" smtClean="0"/>
              <a:t>Расстояние принудительного перестроения – 200 метров</a:t>
            </a:r>
          </a:p>
          <a:p>
            <a:r>
              <a:rPr lang="ru-RU" dirty="0" smtClean="0"/>
              <a:t>Грузовые АТС – 4% от общего количества</a:t>
            </a:r>
          </a:p>
          <a:p>
            <a:r>
              <a:rPr lang="ru-RU" dirty="0" smtClean="0"/>
              <a:t>Сетка расчёта – 30,45,60,75,90 секунд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128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7850"/>
          </a:xfrm>
        </p:spPr>
        <p:txBody>
          <a:bodyPr>
            <a:normAutofit fontScale="90000"/>
          </a:bodyPr>
          <a:lstStyle/>
          <a:p>
            <a:r>
              <a:rPr lang="ru-RU" dirty="0"/>
              <a:t>Р</a:t>
            </a:r>
            <a:r>
              <a:rPr lang="ru-RU" dirty="0" smtClean="0"/>
              <a:t>езультаты моделирования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924" y="852488"/>
            <a:ext cx="5385395" cy="5600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96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Исследование полученных результатов на устойчивость к колебаниям потоков.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77" y="2204864"/>
            <a:ext cx="8464411" cy="4264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609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Схема фаз светофора</a:t>
            </a:r>
            <a:r>
              <a:rPr lang="en-US" dirty="0" smtClean="0"/>
              <a:t> </a:t>
            </a:r>
            <a:r>
              <a:rPr lang="ru-RU" dirty="0" smtClean="0"/>
              <a:t>Т-образного перекрёстка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29" y="1719180"/>
            <a:ext cx="8238401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788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Интенсивность в утренние часы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76075"/>
            <a:ext cx="7249946" cy="4629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1168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Интенсивность в вечерние часы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3" y="2619375"/>
            <a:ext cx="261937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56792"/>
            <a:ext cx="6789032" cy="4359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5963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моделирования</a:t>
            </a:r>
            <a:endParaRPr lang="ru-RU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856465"/>
            <a:ext cx="5256584" cy="494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6021288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Пропускная способность перекрёстка, утренние часы.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856465"/>
            <a:ext cx="6172200" cy="5164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154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исследований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Проанализировать существующие математические модели транспортных потоков.</a:t>
            </a:r>
          </a:p>
          <a:p>
            <a:pPr lvl="0"/>
            <a:r>
              <a:rPr lang="ru-RU" dirty="0"/>
              <a:t>Разработать математическую модель движения по многополосной дороге.</a:t>
            </a:r>
          </a:p>
          <a:p>
            <a:pPr lvl="0"/>
            <a:r>
              <a:rPr lang="ru-RU" dirty="0"/>
              <a:t>Разработать математическую модель движения на перекрестке.</a:t>
            </a:r>
          </a:p>
          <a:p>
            <a:pPr lvl="0"/>
            <a:r>
              <a:rPr lang="ru-RU" dirty="0"/>
              <a:t>Реализовать разработанные модели на многополосной дороге и перекрестке.</a:t>
            </a:r>
          </a:p>
          <a:p>
            <a:pPr lvl="0"/>
            <a:r>
              <a:rPr lang="ru-RU" dirty="0"/>
              <a:t>Проанализировать полученные результаты.</a:t>
            </a:r>
          </a:p>
        </p:txBody>
      </p:sp>
    </p:spTree>
    <p:extLst>
      <p:ext uri="{BB962C8B-B14F-4D97-AF65-F5344CB8AC3E}">
        <p14:creationId xmlns:p14="http://schemas.microsoft.com/office/powerpoint/2010/main" val="116557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моделирования</a:t>
            </a:r>
            <a:endParaRPr lang="ru-RU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863288"/>
            <a:ext cx="5385359" cy="4869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79556" y="6043704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Пропускная способность перекрёстка, вечерние часы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152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Построена </a:t>
            </a:r>
            <a:r>
              <a:rPr lang="ru-RU" dirty="0"/>
              <a:t>модель транспортной </a:t>
            </a:r>
            <a:r>
              <a:rPr lang="ru-RU" dirty="0" smtClean="0"/>
              <a:t>системы обобщающая </a:t>
            </a:r>
            <a:r>
              <a:rPr lang="ru-RU" dirty="0"/>
              <a:t>существующую модель </a:t>
            </a:r>
            <a:r>
              <a:rPr lang="en-US" dirty="0" smtClean="0"/>
              <a:t>“</a:t>
            </a:r>
            <a:r>
              <a:rPr lang="ru-RU" dirty="0" smtClean="0"/>
              <a:t>разумного водителя</a:t>
            </a:r>
            <a:r>
              <a:rPr lang="en-US" dirty="0" smtClean="0"/>
              <a:t>”</a:t>
            </a:r>
            <a:r>
              <a:rPr lang="ru-RU" dirty="0" smtClean="0"/>
              <a:t> Трайбера</a:t>
            </a:r>
          </a:p>
          <a:p>
            <a:r>
              <a:rPr lang="ru-RU" dirty="0"/>
              <a:t>В</a:t>
            </a:r>
            <a:r>
              <a:rPr lang="ru-RU" dirty="0" smtClean="0"/>
              <a:t>ведены добавочные </a:t>
            </a:r>
            <a:r>
              <a:rPr lang="ru-RU" dirty="0"/>
              <a:t>характеристики автомобилей, например, параметр цели, </a:t>
            </a:r>
            <a:r>
              <a:rPr lang="ru-RU" dirty="0" smtClean="0"/>
              <a:t>постоянный  для </a:t>
            </a:r>
            <a:r>
              <a:rPr lang="ru-RU" dirty="0"/>
              <a:t>каждого автомобиля. </a:t>
            </a:r>
          </a:p>
          <a:p>
            <a:r>
              <a:rPr lang="ru-RU" dirty="0" smtClean="0"/>
              <a:t>Просчитано </a:t>
            </a:r>
            <a:r>
              <a:rPr lang="ru-RU" dirty="0"/>
              <a:t>оптимальное управление перекрестком с реальными входящими </a:t>
            </a:r>
            <a:r>
              <a:rPr lang="ru-RU" dirty="0" smtClean="0"/>
              <a:t>потоками и </a:t>
            </a:r>
            <a:r>
              <a:rPr lang="ru-RU" dirty="0"/>
              <a:t>рассчитана устойчивость этого оптимального управления при </a:t>
            </a:r>
            <a:r>
              <a:rPr lang="ru-RU" dirty="0" smtClean="0"/>
              <a:t>небольших изменениях </a:t>
            </a:r>
            <a:r>
              <a:rPr lang="ru-RU" dirty="0"/>
              <a:t>потоков.</a:t>
            </a:r>
          </a:p>
          <a:p>
            <a:r>
              <a:rPr lang="ru-RU" dirty="0" smtClean="0"/>
              <a:t>Решена </a:t>
            </a:r>
            <a:r>
              <a:rPr lang="ru-RU" dirty="0"/>
              <a:t>задача о целесообразности запрета перестроения </a:t>
            </a:r>
            <a:r>
              <a:rPr lang="ru-RU" dirty="0" smtClean="0"/>
              <a:t>на многополосных потоках при </a:t>
            </a:r>
            <a:r>
              <a:rPr lang="ru-RU" dirty="0"/>
              <a:t>достижении пороговой интенсивности </a:t>
            </a:r>
            <a:r>
              <a:rPr lang="ru-RU" dirty="0" smtClean="0"/>
              <a:t>потока.</a:t>
            </a:r>
            <a:endParaRPr lang="ru-RU" dirty="0"/>
          </a:p>
          <a:p>
            <a:r>
              <a:rPr lang="ru-RU" smtClean="0"/>
              <a:t>Изучено </a:t>
            </a:r>
            <a:r>
              <a:rPr lang="ru-RU" dirty="0"/>
              <a:t>влияние количества грузовиков на транспортную картину.</a:t>
            </a:r>
          </a:p>
          <a:p>
            <a:r>
              <a:rPr lang="ru-RU" dirty="0"/>
              <a:t>П</a:t>
            </a:r>
            <a:r>
              <a:rPr lang="ru-RU" dirty="0" smtClean="0"/>
              <a:t>остроена </a:t>
            </a:r>
            <a:r>
              <a:rPr lang="ru-RU" dirty="0"/>
              <a:t>картина фазового перехода при увеличении интенсивности входящего потока. </a:t>
            </a:r>
          </a:p>
          <a:p>
            <a:r>
              <a:rPr lang="ru-RU" dirty="0" smtClean="0"/>
              <a:t>Определено качественное </a:t>
            </a:r>
            <a:r>
              <a:rPr lang="ru-RU" dirty="0"/>
              <a:t>и </a:t>
            </a:r>
            <a:r>
              <a:rPr lang="ru-RU" dirty="0" smtClean="0"/>
              <a:t>количественное влияние времени фаз светофора на </a:t>
            </a:r>
            <a:r>
              <a:rPr lang="ru-RU" dirty="0"/>
              <a:t>транспортную ситуацию.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978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66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 tIns="35203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ru-RU" dirty="0"/>
              <a:t>Наиболее популярные микроскопические транспортные модели.</a:t>
            </a:r>
            <a:endParaRPr lang="en-US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</p:spPr>
        <p:txBody>
          <a:bodyPr tIns="0"/>
          <a:lstStyle/>
          <a:p>
            <a:pPr marL="391686" indent="-293764">
              <a:lnSpc>
                <a:spcPct val="140000"/>
              </a:lnSpc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ru-RU" sz="1800" dirty="0"/>
              <a:t> </a:t>
            </a:r>
            <a:endParaRPr lang="en-US" sz="1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690336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/>
              <a:t>Модель оптимальной скорости </a:t>
            </a:r>
            <a:r>
              <a:rPr lang="ru-RU" sz="2800" dirty="0" err="1"/>
              <a:t>Ньюэлла</a:t>
            </a:r>
            <a:endParaRPr lang="ru-RU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/>
              <a:t>Модель следования за лидером Дженерал Моторс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/>
              <a:t>Модель </a:t>
            </a:r>
            <a:r>
              <a:rPr lang="en-US" sz="2800" dirty="0" smtClean="0"/>
              <a:t>“</a:t>
            </a:r>
            <a:r>
              <a:rPr lang="ru-RU" sz="2800" dirty="0" smtClean="0"/>
              <a:t>разумного водителя</a:t>
            </a:r>
            <a:r>
              <a:rPr lang="en-US" sz="2800" dirty="0" smtClean="0"/>
              <a:t>” </a:t>
            </a:r>
            <a:r>
              <a:rPr lang="ru-RU" sz="2800" dirty="0" smtClean="0"/>
              <a:t>Трайбера</a:t>
            </a:r>
            <a:endParaRPr lang="ru-RU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/>
              <a:t>Модели клеточных </a:t>
            </a:r>
            <a:r>
              <a:rPr lang="ru-RU" sz="2800" dirty="0" smtClean="0"/>
              <a:t>автоматов</a:t>
            </a: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Модель Кернера-</a:t>
            </a:r>
            <a:r>
              <a:rPr lang="ru-RU" sz="2800" dirty="0" err="1" smtClean="0"/>
              <a:t>Кленова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25252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 tIns="35203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ru-RU" dirty="0"/>
              <a:t>Модель «разумного водителя» Трайбера</a:t>
            </a:r>
            <a:endParaRPr lang="en-US" dirty="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056919"/>
          </a:xfrm>
        </p:spPr>
        <p:txBody>
          <a:bodyPr tIns="0">
            <a:normAutofit/>
          </a:bodyPr>
          <a:lstStyle/>
          <a:p>
            <a:pPr marL="391686" indent="-293764">
              <a:lnSpc>
                <a:spcPct val="140000"/>
              </a:lnSpc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1800" dirty="0" smtClean="0"/>
          </a:p>
          <a:p>
            <a:pPr marL="391686" indent="-293764">
              <a:lnSpc>
                <a:spcPct val="140000"/>
              </a:lnSpc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1800" dirty="0"/>
          </a:p>
          <a:p>
            <a:pPr marL="391686" indent="-293764">
              <a:lnSpc>
                <a:spcPct val="140000"/>
              </a:lnSpc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1800" dirty="0" smtClean="0"/>
          </a:p>
          <a:p>
            <a:pPr marL="391686" indent="-293764">
              <a:lnSpc>
                <a:spcPct val="140000"/>
              </a:lnSpc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18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694600" cy="11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66460"/>
            <a:ext cx="4326646" cy="1001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76344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Параметры модели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71" y="1340768"/>
            <a:ext cx="8511203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237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Моделирование </a:t>
            </a:r>
            <a:r>
              <a:rPr lang="ru-RU" dirty="0"/>
              <a:t>многополосного движения </a:t>
            </a:r>
            <a:r>
              <a:rPr lang="ru-RU" dirty="0" smtClean="0"/>
              <a:t>автотранспорта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1. Машина находится в зоне, где разрешена смена полосы в </a:t>
            </a:r>
            <a:r>
              <a:rPr lang="ru-RU" dirty="0" smtClean="0"/>
              <a:t>соответствии с </a:t>
            </a:r>
            <a:r>
              <a:rPr lang="ru-RU" dirty="0"/>
              <a:t>правилами дорожного движения.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Смена полосы ведет к увеличению скорости АТС </a:t>
            </a:r>
            <a:r>
              <a:rPr lang="ru-RU" dirty="0" smtClean="0"/>
              <a:t>или </a:t>
            </a:r>
            <a:r>
              <a:rPr lang="ru-RU" dirty="0"/>
              <a:t>необходима для достижения цели.</a:t>
            </a:r>
          </a:p>
          <a:p>
            <a:r>
              <a:rPr lang="ru-RU" dirty="0"/>
              <a:t>3. Правило безопасности: свободное расстояние на целевой полосе </a:t>
            </a:r>
            <a:r>
              <a:rPr lang="ru-RU" dirty="0" smtClean="0"/>
              <a:t>позади места </a:t>
            </a:r>
            <a:r>
              <a:rPr lang="ru-RU" dirty="0"/>
              <a:t>перестраивания </a:t>
            </a:r>
            <a:r>
              <a:rPr lang="en-US" dirty="0" smtClean="0"/>
              <a:t>&gt;=</a:t>
            </a:r>
            <a:r>
              <a:rPr lang="ru-RU" dirty="0" err="1" smtClean="0"/>
              <a:t>Vmax</a:t>
            </a:r>
            <a:r>
              <a:rPr lang="ru-RU" dirty="0" smtClean="0"/>
              <a:t>*t</a:t>
            </a:r>
            <a:r>
              <a:rPr lang="en-US" dirty="0"/>
              <a:t>,</a:t>
            </a:r>
            <a:r>
              <a:rPr lang="ru-RU" dirty="0" smtClean="0"/>
              <a:t> впереди </a:t>
            </a:r>
            <a:r>
              <a:rPr lang="en-US" dirty="0" smtClean="0"/>
              <a:t>&gt;= </a:t>
            </a:r>
            <a:r>
              <a:rPr lang="ru-RU" dirty="0" smtClean="0"/>
              <a:t>V*t</a:t>
            </a:r>
            <a:r>
              <a:rPr lang="ru-RU" dirty="0"/>
              <a:t>, где t = </a:t>
            </a:r>
            <a:r>
              <a:rPr lang="ru-RU" dirty="0" err="1"/>
              <a:t>const</a:t>
            </a:r>
            <a:r>
              <a:rPr lang="ru-RU" dirty="0"/>
              <a:t> = 5 сек.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11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7950"/>
            <a:ext cx="8228160" cy="1134839"/>
          </a:xfrm>
        </p:spPr>
        <p:txBody>
          <a:bodyPr tIns="35203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ru-RU" dirty="0"/>
              <a:t>Моделирование </a:t>
            </a:r>
            <a:r>
              <a:rPr lang="ru-RU" dirty="0" smtClean="0"/>
              <a:t>движения </a:t>
            </a:r>
            <a:r>
              <a:rPr lang="ru-RU" dirty="0"/>
              <a:t>автотранспорта на перекрестке</a:t>
            </a:r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8712967" cy="496855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altLang="ko-KR" dirty="0">
                <a:latin typeface="Century Gothic" pitchFamily="34" charset="0"/>
                <a:ea typeface="굴림" charset="-127"/>
              </a:rPr>
              <a:t>1. За Х метров до светофора происходит перестроение из полосы в </a:t>
            </a:r>
            <a:r>
              <a:rPr lang="ru-RU" altLang="ko-KR" dirty="0" smtClean="0">
                <a:latin typeface="Century Gothic" pitchFamily="34" charset="0"/>
                <a:ea typeface="굴림" charset="-127"/>
              </a:rPr>
              <a:t>полосу по </a:t>
            </a:r>
            <a:r>
              <a:rPr lang="ru-RU" altLang="ko-KR" dirty="0">
                <a:latin typeface="Century Gothic" pitchFamily="34" charset="0"/>
                <a:ea typeface="굴림" charset="-127"/>
              </a:rPr>
              <a:t>правилам, описанным ранее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altLang="ko-KR" dirty="0">
                <a:latin typeface="Century Gothic" pitchFamily="34" charset="0"/>
                <a:ea typeface="굴림" charset="-127"/>
              </a:rPr>
              <a:t>2. </a:t>
            </a:r>
            <a:r>
              <a:rPr lang="ru-RU" altLang="ko-KR" dirty="0" smtClean="0">
                <a:latin typeface="Century Gothic" pitchFamily="34" charset="0"/>
                <a:ea typeface="굴림" charset="-127"/>
              </a:rPr>
              <a:t>Движение </a:t>
            </a:r>
            <a:r>
              <a:rPr lang="ru-RU" altLang="ko-KR" dirty="0">
                <a:latin typeface="Century Gothic" pitchFamily="34" charset="0"/>
                <a:ea typeface="굴림" charset="-127"/>
              </a:rPr>
              <a:t>автомобиля по заданной полосе согласно </a:t>
            </a:r>
            <a:r>
              <a:rPr lang="ru-RU" altLang="ko-KR" dirty="0" smtClean="0">
                <a:latin typeface="Century Gothic" pitchFamily="34" charset="0"/>
                <a:ea typeface="굴림" charset="-127"/>
              </a:rPr>
              <a:t>модели </a:t>
            </a:r>
            <a:r>
              <a:rPr lang="ru-RU" altLang="ko-KR" dirty="0">
                <a:latin typeface="Century Gothic" pitchFamily="34" charset="0"/>
                <a:ea typeface="굴림" charset="-127"/>
              </a:rPr>
              <a:t>Трайбера.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altLang="ko-KR" dirty="0">
                <a:latin typeface="Century Gothic" pitchFamily="34" charset="0"/>
                <a:ea typeface="굴림" charset="-127"/>
              </a:rPr>
              <a:t>3. Д</a:t>
            </a:r>
            <a:r>
              <a:rPr lang="ru-RU" altLang="ko-KR" dirty="0" smtClean="0">
                <a:latin typeface="Century Gothic" pitchFamily="34" charset="0"/>
                <a:ea typeface="굴림" charset="-127"/>
              </a:rPr>
              <a:t>ополнительное </a:t>
            </a:r>
            <a:r>
              <a:rPr lang="ru-RU" altLang="ko-KR" dirty="0">
                <a:latin typeface="Century Gothic" pitchFamily="34" charset="0"/>
                <a:ea typeface="굴림" charset="-127"/>
              </a:rPr>
              <a:t>снижение </a:t>
            </a:r>
            <a:r>
              <a:rPr lang="ru-RU" altLang="ko-KR" dirty="0" smtClean="0">
                <a:latin typeface="Century Gothic" pitchFamily="34" charset="0"/>
                <a:ea typeface="굴림" charset="-127"/>
              </a:rPr>
              <a:t>скорости</a:t>
            </a:r>
            <a:r>
              <a:rPr lang="ru-RU" altLang="ko-KR" dirty="0">
                <a:latin typeface="Century Gothic" pitchFamily="34" charset="0"/>
                <a:ea typeface="굴림" charset="-127"/>
              </a:rPr>
              <a:t>: если машина собирается поворачивать на перекрестке и </a:t>
            </a:r>
            <a:r>
              <a:rPr lang="ru-RU" altLang="ko-KR" dirty="0" smtClean="0">
                <a:latin typeface="Century Gothic" pitchFamily="34" charset="0"/>
                <a:ea typeface="굴림" charset="-127"/>
              </a:rPr>
              <a:t>находится в </a:t>
            </a:r>
            <a:r>
              <a:rPr lang="ru-RU" altLang="ko-KR" dirty="0">
                <a:latin typeface="Century Gothic" pitchFamily="34" charset="0"/>
                <a:ea typeface="굴림" charset="-127"/>
              </a:rPr>
              <a:t>пределах 75 метров от поворота, то ее скорость ограничивается </a:t>
            </a:r>
            <a:r>
              <a:rPr lang="ru-RU" altLang="ko-KR" dirty="0" err="1">
                <a:latin typeface="Century Gothic" pitchFamily="34" charset="0"/>
                <a:ea typeface="굴림" charset="-127"/>
              </a:rPr>
              <a:t>Vturn</a:t>
            </a:r>
            <a:r>
              <a:rPr lang="ru-RU" altLang="ko-KR" dirty="0">
                <a:latin typeface="Century Gothic" pitchFamily="34" charset="0"/>
                <a:ea typeface="굴림" charset="-127"/>
              </a:rPr>
              <a:t> </a:t>
            </a:r>
            <a:r>
              <a:rPr lang="ru-RU" altLang="ko-KR" dirty="0" smtClean="0">
                <a:latin typeface="Century Gothic" pitchFamily="34" charset="0"/>
                <a:ea typeface="굴림" charset="-127"/>
              </a:rPr>
              <a:t>= 40 </a:t>
            </a:r>
            <a:r>
              <a:rPr lang="ru-RU" altLang="ko-KR" dirty="0">
                <a:latin typeface="Century Gothic" pitchFamily="34" charset="0"/>
                <a:ea typeface="굴림" charset="-127"/>
              </a:rPr>
              <a:t>км/ч. При достижении точки поворота машина останавливается.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altLang="ko-KR" dirty="0">
                <a:latin typeface="Century Gothic" pitchFamily="34" charset="0"/>
                <a:ea typeface="굴림" charset="-127"/>
              </a:rPr>
              <a:t>Учет светофорного режима: машины сбрасывают скорость при </a:t>
            </a:r>
            <a:r>
              <a:rPr lang="ru-RU" altLang="ko-KR" dirty="0" smtClean="0">
                <a:latin typeface="Century Gothic" pitchFamily="34" charset="0"/>
                <a:ea typeface="굴림" charset="-127"/>
              </a:rPr>
              <a:t>приближении </a:t>
            </a:r>
            <a:r>
              <a:rPr lang="ru-RU" altLang="ko-KR" dirty="0">
                <a:latin typeface="Century Gothic" pitchFamily="34" charset="0"/>
                <a:ea typeface="굴림" charset="-127"/>
              </a:rPr>
              <a:t>к горящему красному сигналу светофора: на расстоянии </a:t>
            </a:r>
            <a:r>
              <a:rPr lang="ru-RU" altLang="ko-KR" dirty="0" smtClean="0">
                <a:latin typeface="Century Gothic" pitchFamily="34" charset="0"/>
                <a:ea typeface="굴림" charset="-127"/>
              </a:rPr>
              <a:t>50 метров </a:t>
            </a:r>
            <a:r>
              <a:rPr lang="ru-RU" altLang="ko-KR" dirty="0">
                <a:latin typeface="Century Gothic" pitchFamily="34" charset="0"/>
                <a:ea typeface="굴림" charset="-127"/>
              </a:rPr>
              <a:t>скорость ограничивается 40 км/ч, на расстоянии 30 метров </a:t>
            </a:r>
            <a:r>
              <a:rPr lang="ru-RU" altLang="ko-KR" dirty="0" smtClean="0">
                <a:latin typeface="Century Gothic" pitchFamily="34" charset="0"/>
                <a:ea typeface="굴림" charset="-127"/>
              </a:rPr>
              <a:t>– 10 км/ч</a:t>
            </a:r>
            <a:r>
              <a:rPr lang="ru-RU" altLang="ko-KR" dirty="0">
                <a:latin typeface="Century Gothic" pitchFamily="34" charset="0"/>
                <a:ea typeface="굴림" charset="-127"/>
              </a:rPr>
              <a:t>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altLang="ko-KR" dirty="0">
                <a:latin typeface="Century Gothic" pitchFamily="34" charset="0"/>
                <a:ea typeface="굴림" charset="-127"/>
              </a:rPr>
              <a:t>4. Перемещение автомобилей с учётом изменений скорости, возникших </a:t>
            </a:r>
            <a:r>
              <a:rPr lang="ru-RU" altLang="ko-KR" dirty="0" smtClean="0">
                <a:latin typeface="Century Gothic" pitchFamily="34" charset="0"/>
                <a:ea typeface="굴림" charset="-127"/>
              </a:rPr>
              <a:t>на шагах </a:t>
            </a:r>
            <a:r>
              <a:rPr lang="ru-RU" altLang="ko-KR" dirty="0">
                <a:latin typeface="Century Gothic" pitchFamily="34" charset="0"/>
                <a:ea typeface="굴림" charset="-127"/>
              </a:rPr>
              <a:t>3,4.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altLang="ko-KR" dirty="0">
                <a:latin typeface="Century Gothic" pitchFamily="34" charset="0"/>
                <a:ea typeface="굴림" charset="-127"/>
              </a:rPr>
              <a:t>5. Поворот. Автомобили, находящиеся на точке поворота и имеющие </a:t>
            </a:r>
            <a:r>
              <a:rPr lang="ru-RU" altLang="ko-KR" dirty="0" smtClean="0">
                <a:latin typeface="Century Gothic" pitchFamily="34" charset="0"/>
                <a:ea typeface="굴림" charset="-127"/>
              </a:rPr>
              <a:t>соответствующую </a:t>
            </a:r>
            <a:r>
              <a:rPr lang="ru-RU" altLang="ko-KR" dirty="0">
                <a:latin typeface="Century Gothic" pitchFamily="34" charset="0"/>
                <a:ea typeface="굴림" charset="-127"/>
              </a:rPr>
              <a:t>цель, меняют дорогу 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ru-RU" altLang="ko-KR" dirty="0">
                <a:latin typeface="Century Gothic" pitchFamily="34" charset="0"/>
                <a:ea typeface="굴림" charset="-127"/>
              </a:rPr>
              <a:t>6. Начинается новый временной шаг.</a:t>
            </a:r>
          </a:p>
          <a:p>
            <a:pPr eaLnBrk="1">
              <a:lnSpc>
                <a:spcPct val="90000"/>
              </a:lnSpc>
              <a:buFont typeface="Arial" charset="0"/>
              <a:buChar char="•"/>
            </a:pPr>
            <a:endParaRPr lang="en-US" altLang="ko-KR" dirty="0" smtClean="0">
              <a:latin typeface="Century Gothic" pitchFamily="34" charset="0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1264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обозначений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 – </a:t>
            </a:r>
            <a:r>
              <a:rPr lang="ru-RU" dirty="0"/>
              <a:t>среднее отношение текущей скорости к желаемой по всему времени и всем </a:t>
            </a:r>
            <a:r>
              <a:rPr lang="ru-RU" dirty="0" smtClean="0"/>
              <a:t>АТС</a:t>
            </a:r>
            <a:endParaRPr lang="en-US" dirty="0" smtClean="0"/>
          </a:p>
          <a:p>
            <a:r>
              <a:rPr lang="ru-RU" dirty="0" smtClean="0"/>
              <a:t>ТР </a:t>
            </a:r>
            <a:r>
              <a:rPr lang="en-US" dirty="0" smtClean="0"/>
              <a:t>- </a:t>
            </a:r>
            <a:r>
              <a:rPr lang="ru-RU" dirty="0" smtClean="0"/>
              <a:t>процент грузовых АТС во </a:t>
            </a:r>
            <a:r>
              <a:rPr lang="ru-RU" dirty="0"/>
              <a:t>входящем потоке</a:t>
            </a:r>
          </a:p>
          <a:p>
            <a:r>
              <a:rPr lang="ru-RU" dirty="0" smtClean="0"/>
              <a:t>CPM  - интенсивность </a:t>
            </a:r>
            <a:r>
              <a:rPr lang="ru-RU" dirty="0"/>
              <a:t>входящего потока в </a:t>
            </a:r>
            <a:r>
              <a:rPr lang="ru-RU" dirty="0" smtClean="0"/>
              <a:t>АТС/мин</a:t>
            </a:r>
            <a:endParaRPr lang="ru-RU" dirty="0"/>
          </a:p>
          <a:p>
            <a:r>
              <a:rPr lang="ru-RU" dirty="0" smtClean="0"/>
              <a:t>СРТ - количество </a:t>
            </a:r>
            <a:r>
              <a:rPr lang="ru-RU" dirty="0"/>
              <a:t>АТС, покидающих перекресток за 1 секунду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3452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7951"/>
            <a:ext cx="8228160" cy="846794"/>
          </a:xfrm>
        </p:spPr>
        <p:txBody>
          <a:bodyPr tIns="35203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ru-RU" sz="3600" dirty="0" smtClean="0"/>
              <a:t>Результаты на </a:t>
            </a:r>
            <a:r>
              <a:rPr lang="ru-RU" sz="3600" dirty="0"/>
              <a:t>многополосных </a:t>
            </a:r>
            <a:r>
              <a:rPr lang="ru-RU" sz="3600" dirty="0" smtClean="0"/>
              <a:t>дорогах</a:t>
            </a:r>
            <a:endParaRPr lang="en-US" sz="3600" dirty="0" smtClean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694967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0196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2251</TotalTime>
  <Words>541</Words>
  <Application>Microsoft Office PowerPoint</Application>
  <PresentationFormat>Экран (4:3)</PresentationFormat>
  <Paragraphs>77</Paragraphs>
  <Slides>22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МОСКОВСКИЙ ФИЗИКО-ТЕХНИЧЕСКИЙ ИНСТИТУТ(ГУ) Факультет управления и прикладной математики Кафедра «Математическое моделирование сложных процессов и систем»   Обобщение модели Трайбера в случае многополосных автомобильных дорог </vt:lpstr>
      <vt:lpstr>Цель исследований</vt:lpstr>
      <vt:lpstr>Наиболее популярные микроскопические транспортные модели.</vt:lpstr>
      <vt:lpstr>Модель «разумного водителя» Трайбера</vt:lpstr>
      <vt:lpstr>Параметры модели</vt:lpstr>
      <vt:lpstr>Моделирование многополосного движения автотранспорта</vt:lpstr>
      <vt:lpstr>Моделирование движения автотранспорта на перекрестке</vt:lpstr>
      <vt:lpstr>Список обозначений</vt:lpstr>
      <vt:lpstr>Результаты на многополосных дорогах</vt:lpstr>
      <vt:lpstr>Анализ влияния количества грузовых АТС на скорость потока.</vt:lpstr>
      <vt:lpstr>Транспортные потоки моделируемого перекрестка</vt:lpstr>
      <vt:lpstr>Режимы работы светофора моделируемого перекрёстка</vt:lpstr>
      <vt:lpstr>Исследование пропускной способности перекрёстка в зависимости от длительности фаз светофора </vt:lpstr>
      <vt:lpstr>Результаты моделирования</vt:lpstr>
      <vt:lpstr>Исследование полученных результатов на устойчивость к колебаниям потоков.</vt:lpstr>
      <vt:lpstr>Схема фаз светофора Т-образного перекрёстка</vt:lpstr>
      <vt:lpstr>Интенсивность в утренние часы</vt:lpstr>
      <vt:lpstr>Интенсивность в вечерние часы</vt:lpstr>
      <vt:lpstr>Результаты моделирования</vt:lpstr>
      <vt:lpstr>Результаты моделирования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Автоматизированный анализ проблемы синхронизации параллельных алгоритмов в вычислительных системах с общей памятью.</dc:title>
  <dc:creator>bsl</dc:creator>
  <cp:lastModifiedBy>bsl</cp:lastModifiedBy>
  <cp:revision>100</cp:revision>
  <cp:lastPrinted>2012-06-13T06:37:22Z</cp:lastPrinted>
  <dcterms:modified xsi:type="dcterms:W3CDTF">2012-06-19T08:30:23Z</dcterms:modified>
</cp:coreProperties>
</file>