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1"/>
  </p:sldMasterIdLst>
  <p:notesMasterIdLst>
    <p:notesMasterId r:id="rId13"/>
  </p:notesMasterIdLst>
  <p:handoutMasterIdLst>
    <p:handoutMasterId r:id="rId14"/>
  </p:handoutMasterIdLst>
  <p:sldIdLst>
    <p:sldId id="276" r:id="rId2"/>
    <p:sldId id="284" r:id="rId3"/>
    <p:sldId id="286" r:id="rId4"/>
    <p:sldId id="281" r:id="rId5"/>
    <p:sldId id="289" r:id="rId6"/>
    <p:sldId id="279" r:id="rId7"/>
    <p:sldId id="290" r:id="rId8"/>
    <p:sldId id="291" r:id="rId9"/>
    <p:sldId id="292" r:id="rId10"/>
    <p:sldId id="293" r:id="rId11"/>
    <p:sldId id="267" r:id="rId12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2" autoAdjust="0"/>
    <p:restoredTop sz="84746" autoAdjust="0"/>
  </p:normalViewPr>
  <p:slideViewPr>
    <p:cSldViewPr>
      <p:cViewPr varScale="1">
        <p:scale>
          <a:sx n="92" d="100"/>
          <a:sy n="92" d="100"/>
        </p:scale>
        <p:origin x="-5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CBE69-BD49-461B-9F3E-337FBFD218BA}" type="datetimeFigureOut">
              <a:rPr lang="ru-RU" smtClean="0"/>
              <a:pPr/>
              <a:t>19.06.2012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6CE98-8EDE-4CB8-9D2E-09D08E374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97FE4-182D-4555-A0DC-E742C13C0ED4}" type="datetimeFigureOut">
              <a:rPr lang="en-US" smtClean="0"/>
              <a:pPr/>
              <a:t>6/19/2012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018A2-AEBB-4626-9817-7C5A0DC643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018A2-AEBB-4626-9817-7C5A0DC6434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018A2-AEBB-4626-9817-7C5A0DC6434A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018A2-AEBB-4626-9817-7C5A0DC6434A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018A2-AEBB-4626-9817-7C5A0DC6434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018A2-AEBB-4626-9817-7C5A0DC6434A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018A2-AEBB-4626-9817-7C5A0DC6434A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018A2-AEBB-4626-9817-7C5A0DC6434A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018A2-AEBB-4626-9817-7C5A0DC6434A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018A2-AEBB-4626-9817-7C5A0DC6434A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018A2-AEBB-4626-9817-7C5A0DC6434A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018A2-AEBB-4626-9817-7C5A0DC6434A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Прямоуг.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6" name="Прямоуг.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sz="2400" dirty="0">
                <a:latin typeface="Times New Roman" pitchFamily="18" charset="0"/>
              </a:endParaRPr>
            </a:p>
          </p:txBody>
        </p:sp>
        <p:grpSp>
          <p:nvGrpSpPr>
            <p:cNvPr id="7" name="Группа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Прямоуг.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9" name="Прямоуг.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Прямоуг.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Прямоуг.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Прямоуг.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Прямоуг.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Прямоуг.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Прямоуг.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Прямоуг.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Прямоуг.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endParaRPr lang="en-US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47123" name="Прямоуг.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7124" name="Прямоуг.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Прямоуг.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" name="Прямоуг. 1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Прямоуг. 1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67C815-FBEE-47A9-8B3F-16D53E78C2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F97E2-3149-43FE-9885-663EE96257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462DE-2F36-4E18-B131-DB530E2883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899F2-7502-48F5-9C5D-10C484677B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19D26-E978-432F-87ED-FB806491CF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99923-ACB6-4E6D-88E0-A3D1830C08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0CF54-4109-4D1D-9536-B48A478E90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F4A09-9EE1-408C-8B63-B7BA7D294A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30F12-3C74-497D-92CC-7E7E93B87F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AB92C-4DED-4202-8033-DE7C78D955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Прямоуг.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Прямоуг.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371E-693D-456D-A554-42A7FC6BFC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Прямоуг.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Прямоуг.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6083" name="Прямоуг.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9C718846-C7F0-4343-AAF6-1D7B8ECB3C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028" name="Группа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Прямоуг.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033" name="Прямоуг.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034" name="Прямоуг.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035" name="Прямоуг.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036" name="Прямоуг.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037" name="Прямоуг.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038" name="Прямоуг.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039" name="Прямоуг.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040" name="Прямоуг.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US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Прямоуг.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Прямоуг.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6096" name="Прямоуг.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. 2"/>
          <p:cNvSpPr>
            <a:spLocks noGrp="1" noChangeArrowheads="1"/>
          </p:cNvSpPr>
          <p:nvPr>
            <p:ph type="ctrTitle"/>
          </p:nvPr>
        </p:nvSpPr>
        <p:spPr>
          <a:xfrm>
            <a:off x="2374900" y="2071678"/>
            <a:ext cx="6769100" cy="2000264"/>
          </a:xfrm>
        </p:spPr>
        <p:txBody>
          <a:bodyPr/>
          <a:lstStyle/>
          <a:p>
            <a:pPr eaLnBrk="1" hangingPunct="1"/>
            <a:r>
              <a:rPr lang="ru-RU" sz="4200" dirty="0" smtClean="0">
                <a:solidFill>
                  <a:schemeClr val="bg1"/>
                </a:solidFill>
              </a:rPr>
              <a:t>	</a:t>
            </a:r>
            <a:r>
              <a:rPr lang="ru-RU" sz="3200" b="1" dirty="0" smtClean="0"/>
              <a:t>Модель экономики с учетом обучения во время работы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5" name="Прямоуг. 3"/>
          <p:cNvSpPr>
            <a:spLocks noGrp="1" noChangeArrowheads="1"/>
          </p:cNvSpPr>
          <p:nvPr>
            <p:ph type="subTitle" idx="1"/>
          </p:nvPr>
        </p:nvSpPr>
        <p:spPr>
          <a:xfrm>
            <a:off x="3428992" y="4508500"/>
            <a:ext cx="5357850" cy="1657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Студентка: 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Кузнецова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Наталья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Дмитриевна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Научный руководитель: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к. ф.-м. н.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Оленев Николай Николаевич</a:t>
            </a:r>
          </a:p>
          <a:p>
            <a:pPr eaLnBrk="1" hangingPunct="1">
              <a:lnSpc>
                <a:spcPct val="80000"/>
              </a:lnSpc>
            </a:pPr>
            <a:endParaRPr lang="ru-RU" sz="21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748088" y="6359525"/>
            <a:ext cx="1221809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20 </a:t>
            </a:r>
            <a:r>
              <a:rPr lang="ru-RU" sz="1400" dirty="0" smtClean="0">
                <a:latin typeface="Calibri" pitchFamily="34" charset="0"/>
                <a:cs typeface="Calibri" pitchFamily="34" charset="0"/>
              </a:rPr>
              <a:t>июня </a:t>
            </a:r>
            <a:r>
              <a:rPr lang="ru-RU" sz="1400" dirty="0" smtClean="0">
                <a:latin typeface="Calibri" pitchFamily="34" charset="0"/>
                <a:cs typeface="Calibri" pitchFamily="34" charset="0"/>
              </a:rPr>
              <a:t>201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2</a:t>
            </a:r>
            <a:endParaRPr lang="ru-RU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285728"/>
            <a:ext cx="7072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МОСКОВСКИЙ ФИЗИКО-ТЕХНИЧЕСКИЙ ИНСТИТУТ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Факультет Управления и Прикладной Математики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85850"/>
          </a:xfrm>
        </p:spPr>
        <p:txBody>
          <a:bodyPr/>
          <a:lstStyle/>
          <a:p>
            <a:pPr algn="ctr"/>
            <a:r>
              <a:rPr lang="ru-RU" sz="3600" b="1" dirty="0" smtClean="0"/>
              <a:t>Второй вариант численных экспериментов с моделью</a:t>
            </a:r>
            <a:endParaRPr lang="en-US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899F2-7502-48F5-9C5D-10C484677B48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2428868"/>
            <a:ext cx="6133871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. 2"/>
          <p:cNvSpPr>
            <a:spLocks noGrp="1" noChangeArrowheads="1"/>
          </p:cNvSpPr>
          <p:nvPr>
            <p:ph type="title"/>
          </p:nvPr>
        </p:nvSpPr>
        <p:spPr>
          <a:xfrm>
            <a:off x="428596" y="214291"/>
            <a:ext cx="8229600" cy="1143008"/>
          </a:xfrm>
        </p:spPr>
        <p:txBody>
          <a:bodyPr/>
          <a:lstStyle/>
          <a:p>
            <a:pPr algn="ctr" eaLnBrk="1" hangingPunct="1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Заключение</a:t>
            </a:r>
          </a:p>
        </p:txBody>
      </p:sp>
      <p:sp>
        <p:nvSpPr>
          <p:cNvPr id="12291" name="Прямоуг. 3"/>
          <p:cNvSpPr>
            <a:spLocks noGrp="1" noChangeArrowheads="1"/>
          </p:cNvSpPr>
          <p:nvPr>
            <p:ph idx="1"/>
          </p:nvPr>
        </p:nvSpPr>
        <p:spPr>
          <a:xfrm>
            <a:off x="357158" y="1428736"/>
            <a:ext cx="8329642" cy="521497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Результаты работы:</a:t>
            </a:r>
          </a:p>
          <a:p>
            <a:pPr>
              <a:buClr>
                <a:schemeClr val="accent1"/>
              </a:buClr>
              <a:buSzPct val="83000"/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Построена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замкнутая модель экономики в условиях гипотезы о том, что происходит обучение во время работы</a:t>
            </a:r>
          </a:p>
          <a:p>
            <a:pPr>
              <a:buClr>
                <a:schemeClr val="accent1"/>
              </a:buClr>
              <a:buSzPct val="83000"/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Проведены численные эксперименты с моделью. Показано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как она ведет себя в условиях неограниченного количества трудовых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ресурсов и при условии ограниченности спроса на кредит по имеющимся трудовым ресурсам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Возможное развитие работы:</a:t>
            </a:r>
          </a:p>
          <a:p>
            <a:pPr>
              <a:buClr>
                <a:schemeClr val="accent1"/>
              </a:buClr>
              <a:buSzPct val="83000"/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Исследовать допустимые значения для входных параметров численной модели, чтобы модель была рабочей.</a:t>
            </a:r>
          </a:p>
          <a:p>
            <a:pPr>
              <a:buClr>
                <a:schemeClr val="accent1"/>
              </a:buClr>
              <a:buSzPct val="83000"/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Добавить гипотезу о постепенном старении производственных фондов.</a:t>
            </a:r>
          </a:p>
          <a:p>
            <a:pPr>
              <a:buClr>
                <a:schemeClr val="accent1"/>
              </a:buClr>
              <a:buSzPct val="83000"/>
              <a:buFont typeface="Wingdings" pitchFamily="2" charset="2"/>
              <a:buChar char="q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1"/>
              </a:buClr>
              <a:buSzPct val="83000"/>
              <a:buFont typeface="Wingdings" pitchFamily="2" charset="2"/>
              <a:buChar char="q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1"/>
              </a:buClr>
              <a:buSzPct val="83000"/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899F2-7502-48F5-9C5D-10C484677B48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57202"/>
            <a:ext cx="8715436" cy="1014410"/>
          </a:xfrm>
        </p:spPr>
        <p:txBody>
          <a:bodyPr/>
          <a:lstStyle/>
          <a:p>
            <a:pPr algn="ctr"/>
            <a:r>
              <a:rPr lang="en-US" sz="3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Описание</a:t>
            </a:r>
            <a:r>
              <a:rPr lang="en-US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динамики</a:t>
            </a:r>
            <a:r>
              <a:rPr lang="ru-R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производственной мощности</a:t>
            </a:r>
            <a:endParaRPr lang="ru-RU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8572560" cy="4929222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buClr>
                <a:schemeClr val="accent1"/>
              </a:buClr>
              <a:buSzPct val="83000"/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Число рабочих мест фиксируется с момента вступления на рынок данной производственной единицы до момента выхода из него:</a:t>
            </a:r>
          </a:p>
          <a:p>
            <a:pPr>
              <a:buClr>
                <a:schemeClr val="accent1"/>
              </a:buClr>
              <a:buSzPct val="82000"/>
              <a:buNone/>
            </a:pPr>
            <a:endParaRPr lang="ru-RU" sz="2400" b="1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1"/>
              </a:buClr>
              <a:buSzPct val="82000"/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Происходит обучение во время работы</a:t>
            </a:r>
            <a:endParaRPr lang="ru-RU" sz="2400" dirty="0" smtClean="0"/>
          </a:p>
          <a:p>
            <a:pPr>
              <a:buClr>
                <a:schemeClr val="accent1"/>
              </a:buClr>
              <a:buSzPct val="82000"/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фиксированном возрасте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производственные мощности выходят из строя полностью</a:t>
            </a:r>
          </a:p>
          <a:p>
            <a:pPr>
              <a:buClr>
                <a:schemeClr val="accent1"/>
              </a:buClr>
              <a:buSzPct val="82000"/>
              <a:buFont typeface="Wingdings" pitchFamily="2" charset="2"/>
              <a:buChar char="q"/>
            </a:pPr>
            <a:endParaRPr lang="ru-RU" sz="2400" dirty="0" smtClean="0"/>
          </a:p>
          <a:p>
            <a:endParaRPr lang="ru-RU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899F2-7502-48F5-9C5D-10C484677B48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2786050" y="2786058"/>
          <a:ext cx="3875510" cy="500066"/>
        </p:xfrm>
        <a:graphic>
          <a:graphicData uri="http://schemas.openxmlformats.org/presentationml/2006/ole">
            <p:oleObj spid="_x0000_s26625" name="Формула" r:id="rId4" imgW="1968480" imgH="25380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4508500" y="3302000"/>
          <a:ext cx="127000" cy="254000"/>
        </p:xfrm>
        <a:graphic>
          <a:graphicData uri="http://schemas.openxmlformats.org/presentationml/2006/ole">
            <p:oleObj spid="_x0000_s26627" name="Формула" r:id="rId5" imgW="126720" imgH="253800" progId="Equation.3">
              <p:embed/>
            </p:oleObj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2071670" y="4714884"/>
          <a:ext cx="4749398" cy="571504"/>
        </p:xfrm>
        <a:graphic>
          <a:graphicData uri="http://schemas.openxmlformats.org/presentationml/2006/ole">
            <p:oleObj spid="_x0000_s26629" name="Equation" r:id="rId6" imgW="2298700" imgH="279400" progId="Equation.3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1643042" y="5500702"/>
          <a:ext cx="6030352" cy="642942"/>
        </p:xfrm>
        <a:graphic>
          <a:graphicData uri="http://schemas.openxmlformats.org/presentationml/2006/ole">
            <p:oleObj spid="_x0000_s26628" name="Equation" r:id="rId7" imgW="2590800" imgH="279400" progId="Equation.3">
              <p:embed/>
            </p:oleObj>
          </a:graphicData>
        </a:graphic>
      </p:graphicFrame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57222"/>
          </a:xfrm>
        </p:spPr>
        <p:txBody>
          <a:bodyPr/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Описание обучения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899F2-7502-48F5-9C5D-10C484677B48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785918" y="4643446"/>
            <a:ext cx="70723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Таким образом, по мере старения производственная мощность дает больший выпуск продукции, а трудоемкость монотонно убывает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1571604" y="1500174"/>
          <a:ext cx="5857916" cy="575141"/>
        </p:xfrm>
        <a:graphic>
          <a:graphicData uri="http://schemas.openxmlformats.org/presentationml/2006/ole">
            <p:oleObj spid="_x0000_s24581" name="Equation" r:id="rId4" imgW="2616200" imgH="254000" progId="Equation.3">
              <p:embed/>
            </p:oleObj>
          </a:graphicData>
        </a:graphic>
      </p:graphicFrame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357158" y="2428868"/>
          <a:ext cx="8363174" cy="500066"/>
        </p:xfrm>
        <a:graphic>
          <a:graphicData uri="http://schemas.openxmlformats.org/presentationml/2006/ole">
            <p:oleObj spid="_x0000_s24583" name="Equation" r:id="rId5" imgW="4622800" imgH="279400" progId="Equation.3">
              <p:embed/>
            </p:oleObj>
          </a:graphicData>
        </a:graphic>
      </p:graphicFrame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571472" y="3357562"/>
          <a:ext cx="8505330" cy="785818"/>
        </p:xfrm>
        <a:graphic>
          <a:graphicData uri="http://schemas.openxmlformats.org/presentationml/2006/ole">
            <p:oleObj spid="_x0000_s24585" name="Equation" r:id="rId6" imgW="5257800" imgH="482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42974"/>
          </a:xfrm>
        </p:spPr>
        <p:txBody>
          <a:bodyPr/>
          <a:lstStyle/>
          <a:p>
            <a:pPr algn="ctr"/>
            <a:r>
              <a:rPr lang="ru-R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Описание функционирования фирмы</a:t>
            </a:r>
            <a:endParaRPr lang="ru-RU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899F2-7502-48F5-9C5D-10C484677B48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85720" y="1714488"/>
            <a:ext cx="864399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3000"/>
              <a:buFont typeface="Wingdings" pitchFamily="2" charset="2"/>
              <a:buChar char="q"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момент образования фирма берет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банке кредит на создание новых мощностей: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3000"/>
              <a:buFont typeface="Wingdings" pitchFamily="2" charset="2"/>
              <a:buChar char="q"/>
              <a:tabLst>
                <a:tab pos="53975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3000"/>
              <a:tabLst>
                <a:tab pos="53975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3000"/>
              <a:buFont typeface="Wingdings" pitchFamily="2" charset="2"/>
              <a:buChar char="q"/>
              <a:tabLst>
                <a:tab pos="5397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Таким образом,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фирмы образуется задолженность: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3000"/>
              <a:buFont typeface="Wingdings" pitchFamily="2" charset="2"/>
              <a:buChar char="q"/>
              <a:tabLst>
                <a:tab pos="539750" algn="l"/>
              </a:tabLs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chemeClr val="accent1"/>
              </a:buClr>
              <a:buSzPct val="83000"/>
              <a:tabLst>
                <a:tab pos="53975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2714612" y="2571744"/>
          <a:ext cx="3214710" cy="1037820"/>
        </p:xfrm>
        <a:graphic>
          <a:graphicData uri="http://schemas.openxmlformats.org/presentationml/2006/ole">
            <p:oleObj spid="_x0000_s23559" name="Equation" r:id="rId4" imgW="1612800" imgH="520560" progId="Equation.3">
              <p:embed/>
            </p:oleObj>
          </a:graphicData>
        </a:graphic>
      </p:graphicFrame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3071802" y="4143380"/>
          <a:ext cx="2286016" cy="553645"/>
        </p:xfrm>
        <a:graphic>
          <a:graphicData uri="http://schemas.openxmlformats.org/presentationml/2006/ole">
            <p:oleObj spid="_x0000_s23561" name="Equation" r:id="rId5" imgW="1218671" imgH="291973" progId="Equation.3">
              <p:embed/>
            </p:oleObj>
          </a:graphicData>
        </a:graphic>
      </p:graphicFrame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63" name="Object 11"/>
          <p:cNvGraphicFramePr>
            <a:graphicFrameLocks noChangeAspect="1"/>
          </p:cNvGraphicFramePr>
          <p:nvPr/>
        </p:nvGraphicFramePr>
        <p:xfrm>
          <a:off x="1714480" y="4857760"/>
          <a:ext cx="5072098" cy="1134267"/>
        </p:xfrm>
        <a:graphic>
          <a:graphicData uri="http://schemas.openxmlformats.org/presentationml/2006/ole">
            <p:oleObj spid="_x0000_s23563" name="Equation" r:id="rId6" imgW="2260600" imgH="508000" progId="Equation.3">
              <p:embed/>
            </p:oleObj>
          </a:graphicData>
        </a:graphic>
      </p:graphicFrame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65" name="Object 13"/>
          <p:cNvGraphicFramePr>
            <a:graphicFrameLocks noChangeAspect="1"/>
          </p:cNvGraphicFramePr>
          <p:nvPr/>
        </p:nvGraphicFramePr>
        <p:xfrm>
          <a:off x="7099300" y="5240338"/>
          <a:ext cx="1338263" cy="449262"/>
        </p:xfrm>
        <a:graphic>
          <a:graphicData uri="http://schemas.openxmlformats.org/presentationml/2006/ole">
            <p:oleObj spid="_x0000_s23565" name="Equation" r:id="rId7" imgW="6858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153044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2400" dirty="0" smtClean="0"/>
              <a:t>По истечение возраста </a:t>
            </a:r>
            <a:r>
              <a:rPr lang="en-US" sz="2400" dirty="0" smtClean="0"/>
              <a:t>a</a:t>
            </a:r>
            <a:r>
              <a:rPr lang="ru-RU" sz="2400" dirty="0" smtClean="0"/>
              <a:t> мощности выходят из строя и могут быть </a:t>
            </a:r>
            <a:r>
              <a:rPr lang="ru-RU" sz="2400" dirty="0" smtClean="0"/>
              <a:t>демонтированы</a:t>
            </a:r>
            <a:r>
              <a:rPr lang="ru-RU" sz="2400" dirty="0" smtClean="0"/>
              <a:t>:</a:t>
            </a:r>
          </a:p>
          <a:p>
            <a:pPr>
              <a:buFont typeface="Wingdings" pitchFamily="2" charset="2"/>
              <a:buChar char="q"/>
            </a:pPr>
            <a:endParaRPr lang="ru-RU" sz="2400" dirty="0" smtClean="0"/>
          </a:p>
          <a:p>
            <a:pPr>
              <a:buFont typeface="Wingdings" pitchFamily="2" charset="2"/>
              <a:buChar char="q"/>
            </a:pPr>
            <a:endParaRPr lang="ru-RU" sz="2400" dirty="0" smtClean="0"/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Демонтированная мощность продается на рынке наравне с остальным продуктом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/>
              <a:t>Доход фирмы: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899F2-7502-48F5-9C5D-10C484677B48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2500298" y="1500174"/>
          <a:ext cx="3732299" cy="928694"/>
        </p:xfrm>
        <a:graphic>
          <a:graphicData uri="http://schemas.openxmlformats.org/presentationml/2006/ole">
            <p:oleObj spid="_x0000_s33795" name="Equation" r:id="rId4" imgW="2032000" imgH="508000" progId="Equation.3">
              <p:embed/>
            </p:oleObj>
          </a:graphicData>
        </a:graphic>
      </p:graphicFrame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928662" y="3786190"/>
          <a:ext cx="7155322" cy="642942"/>
        </p:xfrm>
        <a:graphic>
          <a:graphicData uri="http://schemas.openxmlformats.org/presentationml/2006/ole">
            <p:oleObj spid="_x0000_s33796" name="Equation" r:id="rId5" imgW="3289300" imgH="292100" progId="Equation.3">
              <p:embed/>
            </p:oleObj>
          </a:graphicData>
        </a:graphic>
      </p:graphicFrame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1285852" y="4643446"/>
          <a:ext cx="6286543" cy="674335"/>
        </p:xfrm>
        <a:graphic>
          <a:graphicData uri="http://schemas.openxmlformats.org/presentationml/2006/ole">
            <p:oleObj spid="_x0000_s33798" name="Equation" r:id="rId6" imgW="2755900" imgH="292100" progId="Equation.3">
              <p:embed/>
            </p:oleObj>
          </a:graphicData>
        </a:graphic>
      </p:graphicFrame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2857488" y="5429264"/>
          <a:ext cx="2771794" cy="714380"/>
        </p:xfrm>
        <a:graphic>
          <a:graphicData uri="http://schemas.openxmlformats.org/presentationml/2006/ole">
            <p:oleObj spid="_x0000_s33800" name="Equation" r:id="rId7" imgW="9271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899F2-7502-48F5-9C5D-10C484677B48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2857488" y="1428736"/>
          <a:ext cx="2286016" cy="520430"/>
        </p:xfrm>
        <a:graphic>
          <a:graphicData uri="http://schemas.openxmlformats.org/presentationml/2006/ole">
            <p:oleObj spid="_x0000_s22533" name="Equation" r:id="rId4" imgW="1015920" imgH="228600" progId="Equation.3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357158" y="857232"/>
            <a:ext cx="8286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Clr>
                <a:schemeClr val="accent1"/>
              </a:buClr>
              <a:buSzPct val="83000"/>
              <a:buFont typeface="Wingdings" pitchFamily="2" charset="2"/>
              <a:buChar char="q"/>
              <a:tabLst>
                <a:tab pos="53975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Банк накладывает ограничения на задолженность:</a:t>
            </a:r>
          </a:p>
          <a:p>
            <a:pPr lvl="0" algn="just">
              <a:buClr>
                <a:schemeClr val="accent1"/>
              </a:buClr>
              <a:buSzPct val="83000"/>
              <a:buFont typeface="Wingdings" pitchFamily="2" charset="2"/>
              <a:buChar char="q"/>
              <a:tabLst>
                <a:tab pos="539750" algn="l"/>
              </a:tabLst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chemeClr val="accent1"/>
              </a:buClr>
              <a:buSzPct val="83000"/>
              <a:buFont typeface="Wingdings" pitchFamily="2" charset="2"/>
              <a:buChar char="q"/>
              <a:tabLst>
                <a:tab pos="539750" algn="l"/>
              </a:tabLst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chemeClr val="accent1"/>
              </a:buClr>
              <a:buSzPct val="83000"/>
              <a:buFont typeface="Wingdings" pitchFamily="2" charset="2"/>
              <a:buChar char="q"/>
              <a:tabLst>
                <a:tab pos="539750" algn="l"/>
              </a:tabLst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chemeClr val="accent1"/>
              </a:buClr>
              <a:buSzPct val="83000"/>
              <a:buFont typeface="Wingdings" pitchFamily="2" charset="2"/>
              <a:buChar char="q"/>
              <a:tabLst>
                <a:tab pos="539750" algn="l"/>
              </a:tabLst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chemeClr val="accent1"/>
              </a:buClr>
              <a:buSzPct val="83000"/>
              <a:buFont typeface="Wingdings" pitchFamily="2" charset="2"/>
              <a:buChar char="q"/>
              <a:tabLst>
                <a:tab pos="539750" algn="l"/>
              </a:tabLst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chemeClr val="accent1"/>
              </a:buClr>
              <a:buSzPct val="83000"/>
              <a:buFont typeface="Wingdings" pitchFamily="2" charset="2"/>
              <a:buChar char="q"/>
              <a:tabLst>
                <a:tab pos="539750" algn="l"/>
              </a:tabLst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chemeClr val="accent1"/>
              </a:buClr>
              <a:buSzPct val="83000"/>
              <a:buFont typeface="Wingdings" pitchFamily="2" charset="2"/>
              <a:buChar char="q"/>
              <a:tabLst>
                <a:tab pos="539750" algn="l"/>
              </a:tabLs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Получено условие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создания фирмы:</a:t>
            </a:r>
          </a:p>
          <a:p>
            <a:pPr lvl="0" algn="just">
              <a:buClr>
                <a:schemeClr val="accent1"/>
              </a:buClr>
              <a:buSzPct val="83000"/>
              <a:tabLst>
                <a:tab pos="539750" algn="l"/>
              </a:tabLst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1285852" y="2000240"/>
          <a:ext cx="5802653" cy="1071570"/>
        </p:xfrm>
        <a:graphic>
          <a:graphicData uri="http://schemas.openxmlformats.org/presentationml/2006/ole">
            <p:oleObj spid="_x0000_s22535" name="Equation" r:id="rId5" imgW="2730500" imgH="508000" progId="Equation.3">
              <p:embed/>
            </p:oleObj>
          </a:graphicData>
        </a:graphic>
      </p:graphicFrame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45" name="Object 17"/>
          <p:cNvGraphicFramePr>
            <a:graphicFrameLocks noChangeAspect="1"/>
          </p:cNvGraphicFramePr>
          <p:nvPr/>
        </p:nvGraphicFramePr>
        <p:xfrm>
          <a:off x="1500166" y="4500570"/>
          <a:ext cx="5500726" cy="684535"/>
        </p:xfrm>
        <a:graphic>
          <a:graphicData uri="http://schemas.openxmlformats.org/presentationml/2006/ole">
            <p:oleObj spid="_x0000_s22545" name="Equation" r:id="rId6" imgW="1917700" imgH="241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3886200"/>
          </a:xfrm>
        </p:spPr>
        <p:txBody>
          <a:bodyPr/>
          <a:lstStyle/>
          <a:p>
            <a:pPr lvl="0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Остаток дохода, после погашения задолженности, образует дивиденды собственников фирм:</a:t>
            </a:r>
          </a:p>
          <a:p>
            <a:pPr>
              <a:buFont typeface="Wingdings" pitchFamily="2" charset="2"/>
              <a:buChar char="q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899F2-7502-48F5-9C5D-10C484677B48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857224" y="3000372"/>
          <a:ext cx="7078662" cy="571500"/>
        </p:xfrm>
        <a:graphic>
          <a:graphicData uri="http://schemas.openxmlformats.org/presentationml/2006/ole">
            <p:oleObj spid="_x0000_s34819" name="Equation" r:id="rId4" imgW="3657600" imgH="292100" progId="Equation.3">
              <p:embed/>
            </p:oleObj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857224" y="4000504"/>
          <a:ext cx="5013325" cy="1071562"/>
        </p:xfrm>
        <a:graphic>
          <a:graphicData uri="http://schemas.openxmlformats.org/presentationml/2006/ole">
            <p:oleObj spid="_x0000_s34820" name="Equation" r:id="rId5" imgW="2362200" imgH="508000" progId="Equation.3">
              <p:embed/>
            </p:oleObj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4429099" y="5357813"/>
          <a:ext cx="2905125" cy="428625"/>
        </p:xfrm>
        <a:graphic>
          <a:graphicData uri="http://schemas.openxmlformats.org/presentationml/2006/ole">
            <p:oleObj spid="_x0000_s34821" name="Equation" r:id="rId6" imgW="1739900" imgH="2540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42974"/>
          </a:xfrm>
        </p:spPr>
        <p:txBody>
          <a:bodyPr/>
          <a:lstStyle/>
          <a:p>
            <a:pPr algn="ctr"/>
            <a:r>
              <a:rPr lang="ru-R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Описание функционирования банковской системы</a:t>
            </a:r>
            <a:endParaRPr lang="ru-RU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899F2-7502-48F5-9C5D-10C484677B48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2643174" y="1928802"/>
          <a:ext cx="3738588" cy="642942"/>
        </p:xfrm>
        <a:graphic>
          <a:graphicData uri="http://schemas.openxmlformats.org/presentationml/2006/ole">
            <p:oleObj spid="_x0000_s35846" name="Equation" r:id="rId4" imgW="1497950" imgH="253890" progId="Equation.3">
              <p:embed/>
            </p:oleObj>
          </a:graphicData>
        </a:graphic>
      </p:graphicFrame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1785918" y="2571744"/>
          <a:ext cx="1660597" cy="1143008"/>
        </p:xfrm>
        <a:graphic>
          <a:graphicData uri="http://schemas.openxmlformats.org/presentationml/2006/ole">
            <p:oleObj spid="_x0000_s35848" name="Equation" r:id="rId5" imgW="736600" imgH="508000" progId="Equation.3">
              <p:embed/>
            </p:oleObj>
          </a:graphicData>
        </a:graphic>
      </p:graphicFrame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5643570" y="2928934"/>
          <a:ext cx="1643074" cy="530839"/>
        </p:xfrm>
        <a:graphic>
          <a:graphicData uri="http://schemas.openxmlformats.org/presentationml/2006/ole">
            <p:oleObj spid="_x0000_s35850" name="Equation" r:id="rId6" imgW="622030" imgH="203112" progId="Equation.3">
              <p:embed/>
            </p:oleObj>
          </a:graphicData>
        </a:graphic>
      </p:graphicFrame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52" name="Object 12"/>
          <p:cNvGraphicFramePr>
            <a:graphicFrameLocks noChangeAspect="1"/>
          </p:cNvGraphicFramePr>
          <p:nvPr/>
        </p:nvGraphicFramePr>
        <p:xfrm>
          <a:off x="3428992" y="3643314"/>
          <a:ext cx="2222665" cy="1214446"/>
        </p:xfrm>
        <a:graphic>
          <a:graphicData uri="http://schemas.openxmlformats.org/presentationml/2006/ole">
            <p:oleObj spid="_x0000_s35852" name="Equation" r:id="rId7" imgW="927100" imgH="508000" progId="Equation.3">
              <p:embed/>
            </p:oleObj>
          </a:graphicData>
        </a:graphic>
      </p:graphicFrame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54" name="Object 14"/>
          <p:cNvGraphicFramePr>
            <a:graphicFrameLocks noChangeAspect="1"/>
          </p:cNvGraphicFramePr>
          <p:nvPr/>
        </p:nvGraphicFramePr>
        <p:xfrm>
          <a:off x="1357290" y="5429264"/>
          <a:ext cx="6273800" cy="1028700"/>
        </p:xfrm>
        <a:graphic>
          <a:graphicData uri="http://schemas.openxmlformats.org/presentationml/2006/ole">
            <p:oleObj spid="_x0000_s35854" name="Equation" r:id="rId8" imgW="2768400" imgH="457200" progId="Equation.3">
              <p:embed/>
            </p:oleObj>
          </a:graphicData>
        </a:graphic>
      </p:graphicFrame>
      <p:sp>
        <p:nvSpPr>
          <p:cNvPr id="23" name="Bent Arrow 22"/>
          <p:cNvSpPr/>
          <p:nvPr/>
        </p:nvSpPr>
        <p:spPr bwMode="auto">
          <a:xfrm rot="10800000">
            <a:off x="2428860" y="3786190"/>
            <a:ext cx="642942" cy="571504"/>
          </a:xfrm>
          <a:prstGeom prst="bentArrow">
            <a:avLst>
              <a:gd name="adj1" fmla="val 25000"/>
              <a:gd name="adj2" fmla="val 34491"/>
              <a:gd name="adj3" fmla="val 25000"/>
              <a:gd name="adj4" fmla="val 3019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10800000" lon="0" rev="0"/>
            </a:camera>
            <a:lightRig rig="threePt" dir="t"/>
          </a:scene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Bent Arrow 25"/>
          <p:cNvSpPr/>
          <p:nvPr/>
        </p:nvSpPr>
        <p:spPr bwMode="auto">
          <a:xfrm rot="10800000" flipH="1">
            <a:off x="5857884" y="3714752"/>
            <a:ext cx="642942" cy="571504"/>
          </a:xfrm>
          <a:prstGeom prst="bentArrow">
            <a:avLst>
              <a:gd name="adj1" fmla="val 25000"/>
              <a:gd name="adj2" fmla="val 34491"/>
              <a:gd name="adj3" fmla="val 25000"/>
              <a:gd name="adj4" fmla="val 3019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10800000" lon="0" rev="0"/>
            </a:camera>
            <a:lightRig rig="threePt" dir="t"/>
          </a:scene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Down Arrow 26"/>
          <p:cNvSpPr/>
          <p:nvPr/>
        </p:nvSpPr>
        <p:spPr bwMode="auto">
          <a:xfrm>
            <a:off x="4214810" y="4929198"/>
            <a:ext cx="857256" cy="57150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85882"/>
          </a:xfrm>
        </p:spPr>
        <p:txBody>
          <a:bodyPr/>
          <a:lstStyle/>
          <a:p>
            <a:pPr algn="ctr"/>
            <a:r>
              <a:rPr lang="ru-R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Первый вариант численных экспериментов с моделью</a:t>
            </a:r>
            <a:endParaRPr lang="en-US" sz="3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899F2-7502-48F5-9C5D-10C484677B48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714488"/>
            <a:ext cx="3500462" cy="2114614"/>
          </a:xfrm>
          <a:prstGeom prst="rect">
            <a:avLst/>
          </a:prstGeom>
          <a:noFill/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785926"/>
            <a:ext cx="3204886" cy="1905002"/>
          </a:xfrm>
          <a:prstGeom prst="rect">
            <a:avLst/>
          </a:prstGeom>
          <a:noFill/>
        </p:spPr>
      </p:pic>
      <p:pic>
        <p:nvPicPr>
          <p:cNvPr id="36866" name="Picture 2" descr="R_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4143380"/>
            <a:ext cx="3451562" cy="2024064"/>
          </a:xfrm>
          <a:prstGeom prst="rect">
            <a:avLst/>
          </a:prstGeom>
          <a:noFill/>
        </p:spPr>
      </p:pic>
      <p:pic>
        <p:nvPicPr>
          <p:cNvPr id="36865" name="Picture 1" descr="относит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4876" y="4071942"/>
            <a:ext cx="3373858" cy="2195319"/>
          </a:xfrm>
          <a:prstGeom prst="rect">
            <a:avLst/>
          </a:prstGeom>
          <a:noFill/>
        </p:spPr>
      </p:pic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2143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78390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Рис.8						Рис.9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иксел">
  <a:themeElements>
    <a:clrScheme name="Пиксел 11">
      <a:dk1>
        <a:srgbClr val="000000"/>
      </a:dk1>
      <a:lt1>
        <a:srgbClr val="FFFFFF"/>
      </a:lt1>
      <a:dk2>
        <a:srgbClr val="000000"/>
      </a:dk2>
      <a:lt2>
        <a:srgbClr val="779F92"/>
      </a:lt2>
      <a:accent1>
        <a:srgbClr val="33CCCC"/>
      </a:accent1>
      <a:accent2>
        <a:srgbClr val="9DC2D7"/>
      </a:accent2>
      <a:accent3>
        <a:srgbClr val="FFFFFF"/>
      </a:accent3>
      <a:accent4>
        <a:srgbClr val="000000"/>
      </a:accent4>
      <a:accent5>
        <a:srgbClr val="ADE2E2"/>
      </a:accent5>
      <a:accent6>
        <a:srgbClr val="8EB0C3"/>
      </a:accent6>
      <a:hlink>
        <a:srgbClr val="006666"/>
      </a:hlink>
      <a:folHlink>
        <a:srgbClr val="CCCCF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5456</TotalTime>
  <Words>278</Words>
  <Application>Microsoft Office PowerPoint</Application>
  <PresentationFormat>Экран (4:3)</PresentationFormat>
  <Paragraphs>71</Paragraphs>
  <Slides>11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Пиксел</vt:lpstr>
      <vt:lpstr>Формула</vt:lpstr>
      <vt:lpstr>Equation</vt:lpstr>
      <vt:lpstr> Модель экономики с учетом обучения во время работы  </vt:lpstr>
      <vt:lpstr>Описание динамики производственной мощности</vt:lpstr>
      <vt:lpstr>Описание обучения</vt:lpstr>
      <vt:lpstr>Описание функционирования фирмы</vt:lpstr>
      <vt:lpstr>Слайд 5</vt:lpstr>
      <vt:lpstr>Слайд 6</vt:lpstr>
      <vt:lpstr>Слайд 7</vt:lpstr>
      <vt:lpstr>Описание функционирования банковской системы</vt:lpstr>
      <vt:lpstr>Первый вариант численных экспериментов с моделью</vt:lpstr>
      <vt:lpstr>Второй вариант численных экспериментов с моделью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Обобщение формата сообщений</dc:title>
  <dc:creator>Max</dc:creator>
  <cp:lastModifiedBy>olenev</cp:lastModifiedBy>
  <cp:revision>380</cp:revision>
  <dcterms:created xsi:type="dcterms:W3CDTF">2009-12-09T14:10:30Z</dcterms:created>
  <dcterms:modified xsi:type="dcterms:W3CDTF">2012-06-19T15:08:56Z</dcterms:modified>
</cp:coreProperties>
</file>