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 varScale="1">
        <p:scale>
          <a:sx n="104" d="100"/>
          <a:sy n="104" d="100"/>
        </p:scale>
        <p:origin x="-1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O:\Users\melkor77\Downloads\graph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O:\Users\melkor77\Downloads\graph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O:\Users\melkor77\Downloads\graph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O:\Users\melkor77\Downloads\graph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O:\Users\melkor77\Downloads\graph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163740069668771"/>
          <c:y val="4.0283359320228793E-2"/>
          <c:w val="0.73293000874890635"/>
          <c:h val="0.8326195683872849"/>
        </c:manualLayout>
      </c:layout>
      <c:scatterChart>
        <c:scatterStyle val="smoothMarker"/>
        <c:ser>
          <c:idx val="0"/>
          <c:order val="0"/>
          <c:marker>
            <c:symbol val="none"/>
          </c:marker>
          <c:yVal>
            <c:numRef>
              <c:f>Лист3!$B$1:$B$30</c:f>
              <c:numCache>
                <c:formatCode>General</c:formatCode>
                <c:ptCount val="30"/>
                <c:pt idx="0">
                  <c:v>0.97000000000000008</c:v>
                </c:pt>
                <c:pt idx="1">
                  <c:v>0.99</c:v>
                </c:pt>
                <c:pt idx="2">
                  <c:v>1.02</c:v>
                </c:pt>
                <c:pt idx="3">
                  <c:v>1.04</c:v>
                </c:pt>
                <c:pt idx="4">
                  <c:v>1.06</c:v>
                </c:pt>
                <c:pt idx="5">
                  <c:v>1.08</c:v>
                </c:pt>
                <c:pt idx="6">
                  <c:v>1.06</c:v>
                </c:pt>
                <c:pt idx="7">
                  <c:v>1.03</c:v>
                </c:pt>
                <c:pt idx="8">
                  <c:v>1.01</c:v>
                </c:pt>
                <c:pt idx="9">
                  <c:v>0.98</c:v>
                </c:pt>
                <c:pt idx="10">
                  <c:v>0.96000000000000019</c:v>
                </c:pt>
                <c:pt idx="11">
                  <c:v>0.95000000000000018</c:v>
                </c:pt>
                <c:pt idx="12">
                  <c:v>0.91</c:v>
                </c:pt>
                <c:pt idx="13">
                  <c:v>0.87000000000000022</c:v>
                </c:pt>
                <c:pt idx="14">
                  <c:v>0.81</c:v>
                </c:pt>
                <c:pt idx="15">
                  <c:v>0.78</c:v>
                </c:pt>
                <c:pt idx="16">
                  <c:v>0.75000000000000022</c:v>
                </c:pt>
                <c:pt idx="17">
                  <c:v>0.69000000000000028</c:v>
                </c:pt>
                <c:pt idx="18">
                  <c:v>0.65000000000000024</c:v>
                </c:pt>
                <c:pt idx="19">
                  <c:v>0.63000000000000023</c:v>
                </c:pt>
                <c:pt idx="20">
                  <c:v>0.62000000000000022</c:v>
                </c:pt>
                <c:pt idx="21">
                  <c:v>0.61500000000000021</c:v>
                </c:pt>
                <c:pt idx="22">
                  <c:v>0.61000000000000021</c:v>
                </c:pt>
                <c:pt idx="23">
                  <c:v>0.61000000000000021</c:v>
                </c:pt>
                <c:pt idx="24">
                  <c:v>0.6000000000000002</c:v>
                </c:pt>
                <c:pt idx="25">
                  <c:v>0.59500000000000008</c:v>
                </c:pt>
                <c:pt idx="26">
                  <c:v>0.59000000000000008</c:v>
                </c:pt>
                <c:pt idx="27">
                  <c:v>0.58000000000000018</c:v>
                </c:pt>
                <c:pt idx="28">
                  <c:v>0.56999999999999995</c:v>
                </c:pt>
                <c:pt idx="29">
                  <c:v>0.56999999999999995</c:v>
                </c:pt>
              </c:numCache>
            </c:numRef>
          </c:yVal>
          <c:smooth val="1"/>
        </c:ser>
        <c:axId val="64417152"/>
        <c:axId val="63964288"/>
      </c:scatterChart>
      <c:valAx>
        <c:axId val="64417152"/>
        <c:scaling>
          <c:orientation val="minMax"/>
          <c:max val="30"/>
        </c:scaling>
        <c:axPos val="b"/>
        <c:majorTickMark val="none"/>
        <c:tickLblPos val="nextTo"/>
        <c:crossAx val="63964288"/>
        <c:crosses val="autoZero"/>
        <c:crossBetween val="midCat"/>
      </c:valAx>
      <c:valAx>
        <c:axId val="63964288"/>
        <c:scaling>
          <c:orientation val="minMax"/>
          <c:min val="0.4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1"/>
        <c:majorTickMark val="none"/>
        <c:tickLblPos val="nextTo"/>
        <c:crossAx val="64417152"/>
        <c:crosses val="autoZero"/>
        <c:crossBetween val="midCat"/>
      </c:valAx>
    </c:plotArea>
    <c:plotVisOnly val="1"/>
  </c:chart>
  <c:spPr>
    <a:ln>
      <a:noFill/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11146062438397746"/>
          <c:y val="6.7780490296326296E-2"/>
          <c:w val="0.85520603674540685"/>
          <c:h val="0.7211245990084576"/>
        </c:manualLayout>
      </c:layout>
      <c:scatterChart>
        <c:scatterStyle val="smoothMarker"/>
        <c:ser>
          <c:idx val="2"/>
          <c:order val="0"/>
          <c:tx>
            <c:strRef>
              <c:f>[2]Лист1!$B$5</c:f>
              <c:strCache>
                <c:ptCount val="1"/>
                <c:pt idx="0">
                  <c:v>Y statistics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yVal>
            <c:numRef>
              <c:f>[2]Лист1!$B$6:$B$17</c:f>
              <c:numCache>
                <c:formatCode>General</c:formatCode>
                <c:ptCount val="12"/>
                <c:pt idx="0">
                  <c:v>9765</c:v>
                </c:pt>
                <c:pt idx="1">
                  <c:v>9839</c:v>
                </c:pt>
                <c:pt idx="2">
                  <c:v>9998</c:v>
                </c:pt>
                <c:pt idx="3">
                  <c:v>10250</c:v>
                </c:pt>
                <c:pt idx="4">
                  <c:v>10624</c:v>
                </c:pt>
                <c:pt idx="5">
                  <c:v>10951</c:v>
                </c:pt>
                <c:pt idx="6">
                  <c:v>11256</c:v>
                </c:pt>
                <c:pt idx="7">
                  <c:v>11511</c:v>
                </c:pt>
                <c:pt idx="8">
                  <c:v>11799</c:v>
                </c:pt>
                <c:pt idx="9">
                  <c:v>11900</c:v>
                </c:pt>
                <c:pt idx="10">
                  <c:v>12346</c:v>
                </c:pt>
                <c:pt idx="11">
                  <c:v>12721</c:v>
                </c:pt>
              </c:numCache>
            </c:numRef>
          </c:yVal>
          <c:smooth val="1"/>
        </c:ser>
        <c:axId val="64001152"/>
        <c:axId val="64002688"/>
      </c:scatterChart>
      <c:lineChart>
        <c:grouping val="standard"/>
        <c:ser>
          <c:idx val="0"/>
          <c:order val="1"/>
          <c:tx>
            <c:v>Y Estim</c:v>
          </c:tx>
          <c:marker>
            <c:symbol val="none"/>
          </c:marker>
          <c:val>
            <c:numRef>
              <c:f>[2]Лист1!$B$137:$B$156</c:f>
              <c:numCache>
                <c:formatCode>General</c:formatCode>
                <c:ptCount val="20"/>
                <c:pt idx="0">
                  <c:v>9405</c:v>
                </c:pt>
                <c:pt idx="1">
                  <c:v>9530</c:v>
                </c:pt>
                <c:pt idx="2">
                  <c:v>9846.7999999999956</c:v>
                </c:pt>
                <c:pt idx="3">
                  <c:v>10161.1</c:v>
                </c:pt>
                <c:pt idx="4">
                  <c:v>10472.700000000004</c:v>
                </c:pt>
                <c:pt idx="5">
                  <c:v>10782</c:v>
                </c:pt>
                <c:pt idx="6">
                  <c:v>11088.8</c:v>
                </c:pt>
                <c:pt idx="7">
                  <c:v>11393.5</c:v>
                </c:pt>
                <c:pt idx="8">
                  <c:v>11695.9</c:v>
                </c:pt>
                <c:pt idx="9">
                  <c:v>11996.3</c:v>
                </c:pt>
                <c:pt idx="10">
                  <c:v>12294.8</c:v>
                </c:pt>
                <c:pt idx="11">
                  <c:v>12591.3</c:v>
                </c:pt>
                <c:pt idx="12">
                  <c:v>12886.1</c:v>
                </c:pt>
                <c:pt idx="13">
                  <c:v>13179.2</c:v>
                </c:pt>
                <c:pt idx="14">
                  <c:v>13470.6</c:v>
                </c:pt>
                <c:pt idx="15">
                  <c:v>13760.6</c:v>
                </c:pt>
                <c:pt idx="16">
                  <c:v>14049.1</c:v>
                </c:pt>
                <c:pt idx="17">
                  <c:v>14336.2</c:v>
                </c:pt>
                <c:pt idx="18">
                  <c:v>14622</c:v>
                </c:pt>
                <c:pt idx="19">
                  <c:v>14906.6</c:v>
                </c:pt>
              </c:numCache>
            </c:numRef>
          </c:val>
        </c:ser>
        <c:marker val="1"/>
        <c:axId val="64001152"/>
        <c:axId val="64002688"/>
      </c:lineChart>
      <c:catAx>
        <c:axId val="64001152"/>
        <c:scaling>
          <c:orientation val="minMax"/>
        </c:scaling>
        <c:axPos val="b"/>
        <c:majorTickMark val="none"/>
        <c:tickLblPos val="nextTo"/>
        <c:crossAx val="64002688"/>
        <c:crosses val="autoZero"/>
        <c:auto val="1"/>
        <c:lblAlgn val="ctr"/>
        <c:lblOffset val="100"/>
        <c:tickLblSkip val="2"/>
      </c:catAx>
      <c:valAx>
        <c:axId val="64002688"/>
        <c:scaling>
          <c:orientation val="minMax"/>
          <c:min val="9000"/>
        </c:scaling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General" sourceLinked="1"/>
        <c:majorTickMark val="none"/>
        <c:tickLblPos val="nextTo"/>
        <c:crossAx val="64001152"/>
        <c:crosses val="autoZero"/>
        <c:crossBetween val="between"/>
      </c:valAx>
      <c:spPr>
        <a:noFill/>
      </c:spPr>
    </c:plotArea>
    <c:legend>
      <c:legendPos val="t"/>
      <c:layout/>
    </c:legend>
    <c:plotVisOnly val="1"/>
    <c:dispBlanksAs val="gap"/>
  </c:chart>
  <c:spPr>
    <a:noFill/>
    <a:ln>
      <a:noFill/>
    </a:ln>
  </c:sp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9.4695131340182551E-2"/>
          <c:y val="0.11012819563258404"/>
          <c:w val="0.85579769889115653"/>
          <c:h val="0.76789153057067783"/>
        </c:manualLayout>
      </c:layout>
      <c:scatterChart>
        <c:scatterStyle val="smoothMarker"/>
        <c:ser>
          <c:idx val="1"/>
          <c:order val="0"/>
          <c:tx>
            <c:v>L statisticst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yVal>
            <c:numRef>
              <c:f>Лист1!$D$6:$D$17</c:f>
              <c:numCache>
                <c:formatCode>General</c:formatCode>
                <c:ptCount val="12"/>
                <c:pt idx="0">
                  <c:v>147.1</c:v>
                </c:pt>
                <c:pt idx="1">
                  <c:v>148</c:v>
                </c:pt>
                <c:pt idx="2">
                  <c:v>149.1</c:v>
                </c:pt>
                <c:pt idx="3">
                  <c:v>149.30000000000001</c:v>
                </c:pt>
                <c:pt idx="4">
                  <c:v>150.9</c:v>
                </c:pt>
                <c:pt idx="5">
                  <c:v>151.19999999999999</c:v>
                </c:pt>
                <c:pt idx="6">
                  <c:v>152.75</c:v>
                </c:pt>
                <c:pt idx="7">
                  <c:v>153.012</c:v>
                </c:pt>
                <c:pt idx="8">
                  <c:v>153.87300000000002</c:v>
                </c:pt>
                <c:pt idx="9">
                  <c:v>154.13999999999999</c:v>
                </c:pt>
                <c:pt idx="10">
                  <c:v>153.059</c:v>
                </c:pt>
                <c:pt idx="11">
                  <c:v>153.18600000000001</c:v>
                </c:pt>
              </c:numCache>
            </c:numRef>
          </c:yVal>
          <c:smooth val="1"/>
        </c:ser>
        <c:ser>
          <c:idx val="0"/>
          <c:order val="1"/>
          <c:tx>
            <c:v>L Estim</c:v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yVal>
            <c:numRef>
              <c:f>Лист1!$C$6:$C$17</c:f>
              <c:numCache>
                <c:formatCode>General</c:formatCode>
                <c:ptCount val="12"/>
                <c:pt idx="0">
                  <c:v>146.22999999999999</c:v>
                </c:pt>
                <c:pt idx="1">
                  <c:v>148.27099999999999</c:v>
                </c:pt>
                <c:pt idx="2">
                  <c:v>149.47800000000001</c:v>
                </c:pt>
                <c:pt idx="3">
                  <c:v>150.34100000000001</c:v>
                </c:pt>
                <c:pt idx="4">
                  <c:v>151.01300000000001</c:v>
                </c:pt>
                <c:pt idx="5">
                  <c:v>151.565</c:v>
                </c:pt>
                <c:pt idx="6">
                  <c:v>152.03300000000002</c:v>
                </c:pt>
                <c:pt idx="7">
                  <c:v>152.43900000000002</c:v>
                </c:pt>
                <c:pt idx="8">
                  <c:v>152.79900000000001</c:v>
                </c:pt>
                <c:pt idx="9">
                  <c:v>153.12100000000001</c:v>
                </c:pt>
                <c:pt idx="10">
                  <c:v>153.41300000000001</c:v>
                </c:pt>
                <c:pt idx="11">
                  <c:v>153.68</c:v>
                </c:pt>
              </c:numCache>
            </c:numRef>
          </c:yVal>
          <c:smooth val="1"/>
        </c:ser>
        <c:axId val="82529280"/>
        <c:axId val="82531072"/>
      </c:scatterChart>
      <c:valAx>
        <c:axId val="82529280"/>
        <c:scaling>
          <c:orientation val="minMax"/>
          <c:max val="12"/>
        </c:scaling>
        <c:axPos val="b"/>
        <c:tickLblPos val="nextTo"/>
        <c:crossAx val="82531072"/>
        <c:crosses val="autoZero"/>
        <c:crossBetween val="midCat"/>
      </c:valAx>
      <c:valAx>
        <c:axId val="82531072"/>
        <c:scaling>
          <c:orientation val="minMax"/>
          <c:max val="160"/>
          <c:min val="130"/>
        </c:scaling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General" sourceLinked="1"/>
        <c:tickLblPos val="nextTo"/>
        <c:crossAx val="82529280"/>
        <c:crosses val="autoZero"/>
        <c:crossBetween val="midCat"/>
      </c:valAx>
    </c:plotArea>
    <c:legend>
      <c:legendPos val="t"/>
      <c:layout>
        <c:manualLayout>
          <c:xMode val="edge"/>
          <c:yMode val="edge"/>
          <c:x val="0.2802495988606003"/>
          <c:y val="8.8184646150427787E-2"/>
          <c:w val="0.45796592776241246"/>
          <c:h val="8.5632460590798612E-2"/>
        </c:manualLayout>
      </c:layout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12506568935021328"/>
          <c:y val="5.2434113927281388E-2"/>
          <c:w val="0.69839704759435928"/>
          <c:h val="0.8288823764326485"/>
        </c:manualLayout>
      </c:layout>
      <c:scatterChart>
        <c:scatterStyle val="smoothMarker"/>
        <c:ser>
          <c:idx val="0"/>
          <c:order val="0"/>
          <c:tx>
            <c:v>I stat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yVal>
            <c:numRef>
              <c:f>Лист2!$C$26:$C$37</c:f>
              <c:numCache>
                <c:formatCode>General</c:formatCode>
                <c:ptCount val="12"/>
                <c:pt idx="0">
                  <c:v>1218.021</c:v>
                </c:pt>
                <c:pt idx="1">
                  <c:v>1140.999</c:v>
                </c:pt>
                <c:pt idx="2">
                  <c:v>1161.366</c:v>
                </c:pt>
                <c:pt idx="3">
                  <c:v>1257.1209999999999</c:v>
                </c:pt>
                <c:pt idx="4">
                  <c:v>1469.703</c:v>
                </c:pt>
                <c:pt idx="5">
                  <c:v>1693.4560000000001</c:v>
                </c:pt>
                <c:pt idx="6">
                  <c:v>1853.9390000000001</c:v>
                </c:pt>
                <c:pt idx="7">
                  <c:v>1956.962</c:v>
                </c:pt>
                <c:pt idx="8">
                  <c:v>2103.6410000000001</c:v>
                </c:pt>
                <c:pt idx="9">
                  <c:v>2159.6259999999997</c:v>
                </c:pt>
                <c:pt idx="10">
                  <c:v>2113.16</c:v>
                </c:pt>
                <c:pt idx="11">
                  <c:v>2207.3589999999999</c:v>
                </c:pt>
              </c:numCache>
            </c:numRef>
          </c:yVal>
          <c:smooth val="1"/>
        </c:ser>
        <c:ser>
          <c:idx val="1"/>
          <c:order val="1"/>
          <c:tx>
            <c:v>I est</c:v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yVal>
            <c:numRef>
              <c:f>Лист2!$B$26:$B$45</c:f>
              <c:numCache>
                <c:formatCode>General</c:formatCode>
                <c:ptCount val="20"/>
                <c:pt idx="0">
                  <c:v>1218</c:v>
                </c:pt>
                <c:pt idx="1">
                  <c:v>1227.2</c:v>
                </c:pt>
                <c:pt idx="2">
                  <c:v>1477.8</c:v>
                </c:pt>
                <c:pt idx="3">
                  <c:v>1545.5</c:v>
                </c:pt>
                <c:pt idx="4">
                  <c:v>1614.9244551060301</c:v>
                </c:pt>
                <c:pt idx="5">
                  <c:v>1796.2373853735501</c:v>
                </c:pt>
                <c:pt idx="6">
                  <c:v>1835.8749938244598</c:v>
                </c:pt>
                <c:pt idx="7">
                  <c:v>1846.8949117483999</c:v>
                </c:pt>
                <c:pt idx="8">
                  <c:v>1984.2295840823601</c:v>
                </c:pt>
                <c:pt idx="9">
                  <c:v>2108.1128487766291</c:v>
                </c:pt>
                <c:pt idx="10">
                  <c:v>2128.6072001057792</c:v>
                </c:pt>
                <c:pt idx="11">
                  <c:v>2142.5870160378108</c:v>
                </c:pt>
                <c:pt idx="12">
                  <c:v>2305.9605033135308</c:v>
                </c:pt>
                <c:pt idx="13">
                  <c:v>2329.6491280417199</c:v>
                </c:pt>
                <c:pt idx="14">
                  <c:v>2455.1190781104601</c:v>
                </c:pt>
                <c:pt idx="15">
                  <c:v>2540.4137561976013</c:v>
                </c:pt>
                <c:pt idx="16">
                  <c:v>2635.5756900333608</c:v>
                </c:pt>
                <c:pt idx="17">
                  <c:v>2687.4513089380516</c:v>
                </c:pt>
                <c:pt idx="18">
                  <c:v>2775.5940912095502</c:v>
                </c:pt>
                <c:pt idx="19">
                  <c:v>2863.4523275934816</c:v>
                </c:pt>
              </c:numCache>
            </c:numRef>
          </c:yVal>
          <c:smooth val="1"/>
        </c:ser>
        <c:axId val="82584320"/>
        <c:axId val="82585856"/>
      </c:scatterChart>
      <c:valAx>
        <c:axId val="82584320"/>
        <c:scaling>
          <c:orientation val="minMax"/>
          <c:max val="20"/>
        </c:scaling>
        <c:axPos val="b"/>
        <c:majorTickMark val="none"/>
        <c:tickLblPos val="nextTo"/>
        <c:crossAx val="82585856"/>
        <c:crosses val="autoZero"/>
        <c:crossBetween val="midCat"/>
      </c:valAx>
      <c:valAx>
        <c:axId val="82585856"/>
        <c:scaling>
          <c:orientation val="minMax"/>
          <c:min val="500"/>
        </c:scaling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General" sourceLinked="1"/>
        <c:majorTickMark val="none"/>
        <c:tickLblPos val="nextTo"/>
        <c:crossAx val="82584320"/>
        <c:crosses val="autoZero"/>
        <c:crossBetween val="midCat"/>
      </c:valAx>
      <c:spPr>
        <a:noFill/>
      </c:spPr>
    </c:plotArea>
    <c:legend>
      <c:legendPos val="t"/>
      <c:layout>
        <c:manualLayout>
          <c:xMode val="edge"/>
          <c:yMode val="edge"/>
          <c:x val="0.36230321851363956"/>
          <c:y val="0"/>
          <c:w val="0.2529974623630884"/>
          <c:h val="8.3318069764020258E-2"/>
        </c:manualLayout>
      </c:layout>
    </c:legend>
    <c:plotVisOnly val="1"/>
  </c:chart>
  <c:spPr>
    <a:noFill/>
    <a:ln>
      <a:noFill/>
    </a:ln>
  </c:sp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12722349031925745"/>
          <c:y val="0.17853571825352738"/>
          <c:w val="0.85032950884245162"/>
          <c:h val="0.73423715028814462"/>
        </c:manualLayout>
      </c:layout>
      <c:lineChart>
        <c:grouping val="standard"/>
        <c:ser>
          <c:idx val="2"/>
          <c:order val="0"/>
          <c:tx>
            <c:v>E stat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val>
            <c:numRef>
              <c:f>Лист2!$B$3:$B$14</c:f>
              <c:numCache>
                <c:formatCode>General</c:formatCode>
                <c:ptCount val="12"/>
                <c:pt idx="0">
                  <c:v>781.91800000000001</c:v>
                </c:pt>
                <c:pt idx="1">
                  <c:v>729.1</c:v>
                </c:pt>
                <c:pt idx="2">
                  <c:v>693.10400000000004</c:v>
                </c:pt>
                <c:pt idx="3">
                  <c:v>724.77100000000019</c:v>
                </c:pt>
                <c:pt idx="4">
                  <c:v>814.87400000000002</c:v>
                </c:pt>
                <c:pt idx="5">
                  <c:v>901.08100000000002</c:v>
                </c:pt>
                <c:pt idx="6">
                  <c:v>1025.9690000000001</c:v>
                </c:pt>
                <c:pt idx="7">
                  <c:v>1048.1969999999999</c:v>
                </c:pt>
                <c:pt idx="8">
                  <c:v>1087.441</c:v>
                </c:pt>
                <c:pt idx="9">
                  <c:v>1106.0439999999999</c:v>
                </c:pt>
                <c:pt idx="10">
                  <c:v>1238.2639999999999</c:v>
                </c:pt>
                <c:pt idx="11">
                  <c:v>1310.645</c:v>
                </c:pt>
              </c:numCache>
            </c:numRef>
          </c:val>
        </c:ser>
        <c:marker val="1"/>
        <c:axId val="82603008"/>
        <c:axId val="82608896"/>
      </c:lineChart>
      <c:scatterChart>
        <c:scatterStyle val="smoothMarker"/>
        <c:ser>
          <c:idx val="1"/>
          <c:order val="1"/>
          <c:tx>
            <c:v>E est</c:v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yVal>
            <c:numRef>
              <c:f>Лист2!$A$3:$A$14</c:f>
              <c:numCache>
                <c:formatCode>General</c:formatCode>
                <c:ptCount val="12"/>
                <c:pt idx="0">
                  <c:v>712.6</c:v>
                </c:pt>
                <c:pt idx="1">
                  <c:v>712.2</c:v>
                </c:pt>
                <c:pt idx="2">
                  <c:v>774.1</c:v>
                </c:pt>
                <c:pt idx="3">
                  <c:v>823.1</c:v>
                </c:pt>
                <c:pt idx="4">
                  <c:v>846.8</c:v>
                </c:pt>
                <c:pt idx="5">
                  <c:v>914.8</c:v>
                </c:pt>
                <c:pt idx="6">
                  <c:v>965.1</c:v>
                </c:pt>
                <c:pt idx="7">
                  <c:v>998.3</c:v>
                </c:pt>
                <c:pt idx="8">
                  <c:v>971.2</c:v>
                </c:pt>
                <c:pt idx="9">
                  <c:v>1000.3499999999998</c:v>
                </c:pt>
                <c:pt idx="10">
                  <c:v>1029.21</c:v>
                </c:pt>
                <c:pt idx="11">
                  <c:v>1008.7900000000002</c:v>
                </c:pt>
              </c:numCache>
            </c:numRef>
          </c:yVal>
          <c:smooth val="1"/>
        </c:ser>
        <c:axId val="82603008"/>
        <c:axId val="82608896"/>
      </c:scatterChart>
      <c:catAx>
        <c:axId val="82603008"/>
        <c:scaling>
          <c:orientation val="minMax"/>
        </c:scaling>
        <c:axPos val="b"/>
        <c:majorTickMark val="none"/>
        <c:tickLblPos val="nextTo"/>
        <c:crossAx val="82608896"/>
        <c:crosses val="autoZero"/>
        <c:auto val="1"/>
        <c:lblAlgn val="ctr"/>
        <c:lblOffset val="100"/>
      </c:catAx>
      <c:valAx>
        <c:axId val="82608896"/>
        <c:scaling>
          <c:orientation val="minMax"/>
          <c:min val="200"/>
        </c:scaling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General" sourceLinked="1"/>
        <c:majorTickMark val="none"/>
        <c:tickLblPos val="nextTo"/>
        <c:crossAx val="82603008"/>
        <c:crosses val="autoZero"/>
        <c:crossBetween val="between"/>
      </c:valAx>
      <c:spPr>
        <a:noFill/>
      </c:spPr>
    </c:plotArea>
    <c:legend>
      <c:legendPos val="t"/>
      <c:layout>
        <c:manualLayout>
          <c:xMode val="edge"/>
          <c:yMode val="edge"/>
          <c:x val="0.31020745169728625"/>
          <c:y val="9.9490370015867219E-2"/>
          <c:w val="0.34751795255072671"/>
          <c:h val="7.9045348237660185E-2"/>
        </c:manualLayout>
      </c:layout>
    </c:legend>
    <c:plotVisOnly val="1"/>
    <c:dispBlanksAs val="gap"/>
  </c:chart>
  <c:spPr>
    <a:noFill/>
    <a:ln>
      <a:noFill/>
    </a:ln>
  </c:spPr>
  <c:externalData r:id="rId1"/>
</c:chartSpace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10" Type="http://schemas.openxmlformats.org/officeDocument/2006/relationships/image" Target="../media/image11.e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4" Type="http://schemas.openxmlformats.org/officeDocument/2006/relationships/image" Target="../media/image2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0.59916</cdr:x>
      <cdr:y>0.40341</cdr:y>
    </cdr:from>
    <cdr:to>
      <cdr:x>0.60194</cdr:x>
      <cdr:y>0.77641</cdr:y>
    </cdr:to>
    <cdr:sp macro="" textlink="">
      <cdr:nvSpPr>
        <cdr:cNvPr id="5" name="Прямая соединительная линия 4"/>
        <cdr:cNvSpPr/>
      </cdr:nvSpPr>
      <cdr:spPr>
        <a:xfrm xmlns:a="http://schemas.openxmlformats.org/drawingml/2006/main" flipH="1">
          <a:off x="3526901" y="1352550"/>
          <a:ext cx="16398" cy="1250606"/>
        </a:xfrm>
        <a:prstGeom xmlns:a="http://schemas.openxmlformats.org/drawingml/2006/main" prst="line">
          <a:avLst/>
        </a:prstGeom>
        <a:ln xmlns:a="http://schemas.openxmlformats.org/drawingml/2006/main" w="6350">
          <a:solidFill>
            <a:schemeClr val="bg1">
              <a:lumMod val="75000"/>
            </a:schemeClr>
          </a:solidFill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075D97-0F0A-49A9-BBBE-0EDF47872642}" type="datetimeFigureOut">
              <a:rPr lang="ru-RU" smtClean="0"/>
              <a:pPr/>
              <a:t>18.06.2012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16822C-FCAA-471D-A854-E87F1FFF7AF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B7F286-E53E-4CF3-9EAA-A061D3523CE5}" type="datetimeFigureOut">
              <a:rPr lang="ru-RU" smtClean="0"/>
              <a:pPr/>
              <a:t>18.06.2012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BB97A-0BD8-453B-9E65-C2B281B95CE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FBB97A-0BD8-453B-9E65-C2B281B95CE1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FBB97A-0BD8-453B-9E65-C2B281B95CE1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FBB97A-0BD8-453B-9E65-C2B281B95CE1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FBB97A-0BD8-453B-9E65-C2B281B95CE1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FBB97A-0BD8-453B-9E65-C2B281B95CE1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FBB97A-0BD8-453B-9E65-C2B281B95CE1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FBB97A-0BD8-453B-9E65-C2B281B95CE1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FBB97A-0BD8-453B-9E65-C2B281B95CE1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FBB97A-0BD8-453B-9E65-C2B281B95CE1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FBB97A-0BD8-453B-9E65-C2B281B95CE1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FBB97A-0BD8-453B-9E65-C2B281B95CE1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FBB97A-0BD8-453B-9E65-C2B281B95CE1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r>
              <a:rPr lang="ru-RU" smtClean="0"/>
              <a:t>19.06.2012</a:t>
            </a:r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ru-RU" smtClean="0"/>
              <a:t>Российский Университет Дружбы Народов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C67C0121-E765-471F-8EAD-57C160B779B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19.06.2012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Российский Университет Дружбы Народов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C0121-E765-471F-8EAD-57C160B779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19.06.2012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Российский Университет Дружбы Народов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C0121-E765-471F-8EAD-57C160B779B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19.06.2012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Российский Университет Дружбы Народов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C0121-E765-471F-8EAD-57C160B779B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r>
              <a:rPr lang="ru-RU" smtClean="0"/>
              <a:t>19.06.2012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ru-RU" smtClean="0"/>
              <a:t>Российский Университет Дружбы Народов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C67C0121-E765-471F-8EAD-57C160B779B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19.06.2012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Российский Университет Дружбы Народов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C0121-E765-471F-8EAD-57C160B779B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19.06.2012</a:t>
            </a: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Российский Университет Дружбы Народов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C0121-E765-471F-8EAD-57C160B779B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19.06.2012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Российский Университет Дружбы Народов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C0121-E765-471F-8EAD-57C160B779B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19.06.2012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Российский Университет Дружбы Народов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C0121-E765-471F-8EAD-57C160B779B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19.06.2012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Российский Университет Дружбы Народов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C0121-E765-471F-8EAD-57C160B779B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19.06.2012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Российский Университет Дружбы Народов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C0121-E765-471F-8EAD-57C160B779B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19.06.2012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Российский Университет Дружбы Народов</a:t>
            </a: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67C0121-E765-471F-8EAD-57C160B779B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oleObject" Target="../embeddings/oleObject10.bin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6.bin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043608" y="332656"/>
            <a:ext cx="7056784" cy="2232248"/>
          </a:xfrm>
        </p:spPr>
        <p:txBody>
          <a:bodyPr>
            <a:normAutofit/>
          </a:bodyPr>
          <a:lstStyle/>
          <a:p>
            <a:pPr algn="ctr"/>
            <a:r>
              <a:rPr lang="ru-RU" sz="1600" b="1" dirty="0" smtClean="0">
                <a:latin typeface="Arial" pitchFamily="34" charset="0"/>
                <a:cs typeface="Arial" pitchFamily="34" charset="0"/>
              </a:rPr>
              <a:t>РОССИЙСКИЙ УНИВЕРСИТЕТ ДРУЖБЫ НАРОДОВ</a:t>
            </a:r>
            <a:br>
              <a:rPr lang="ru-RU" sz="1600" b="1" dirty="0" smtClean="0">
                <a:latin typeface="Arial" pitchFamily="34" charset="0"/>
                <a:cs typeface="Arial" pitchFamily="34" charset="0"/>
              </a:rPr>
            </a:b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Факультет физико-математических и естественных наук</a:t>
            </a:r>
            <a:br>
              <a:rPr lang="ru-RU" sz="1600" b="1" dirty="0" smtClean="0"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latin typeface="Arial" pitchFamily="34" charset="0"/>
                <a:cs typeface="Arial" pitchFamily="34" charset="0"/>
              </a:rPr>
              <a:t>Направление: «Математика Прикладная математика»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latin typeface="Arial" pitchFamily="34" charset="0"/>
                <a:cs typeface="Arial" pitchFamily="34" charset="0"/>
              </a:rPr>
              <a:t>Кафедра «Нелинейного анализа и оптимизации»</a:t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Выпускная работа магистра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000" b="1" dirty="0" smtClean="0"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Односекторная модель экономики США</a:t>
            </a:r>
            <a:endParaRPr lang="ru-RU" sz="2400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187624" y="3789040"/>
          <a:ext cx="7056784" cy="111252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528392"/>
                <a:gridCol w="3528392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Студент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Голенко Юлия Олеговна</a:t>
                      </a:r>
                    </a:p>
                  </a:txBody>
                  <a:tcPr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Группа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НМ-601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Научный руководитель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105525" algn="l"/>
                          <a:tab pos="8618538" algn="l"/>
                        </a:tabLst>
                      </a:pP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к.ф.м.н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., доцент Н.Н.Оленев</a:t>
                      </a:r>
                    </a:p>
                  </a:txBody>
                  <a:tcPr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187624" y="5085184"/>
          <a:ext cx="7056784" cy="57912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528392"/>
                <a:gridCol w="3528392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Заведующий кафедрой</a:t>
                      </a:r>
                    </a:p>
                  </a:txBody>
                  <a:tcPr marL="90000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105525" algn="l"/>
                          <a:tab pos="8618538" algn="l"/>
                        </a:tabLst>
                      </a:pPr>
                      <a:r>
                        <a:rPr kumimoji="0" lang="ru-RU" sz="1600" b="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д.ф.м.н</a:t>
                      </a:r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., профессор</a:t>
                      </a:r>
                      <a:r>
                        <a:rPr kumimoji="0" lang="ru-RU" sz="1600" b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А.В. Арутюнов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3635896" y="6165304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Arial" pitchFamily="34" charset="0"/>
                <a:cs typeface="Arial" pitchFamily="34" charset="0"/>
              </a:rPr>
              <a:t>Москва, РУДН</a:t>
            </a:r>
          </a:p>
          <a:p>
            <a:pPr algn="ctr"/>
            <a:r>
              <a:rPr lang="ru-RU" sz="1200" dirty="0" smtClean="0">
                <a:latin typeface="Arial" pitchFamily="34" charset="0"/>
                <a:cs typeface="Arial" pitchFamily="34" charset="0"/>
              </a:rPr>
              <a:t>2012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2832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Результат идентификации модели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19.06.2012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Российский Университет Дружбы Народов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C0121-E765-471F-8EAD-57C160B779BE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539552" y="4509120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Arial" pitchFamily="34" charset="0"/>
                <a:cs typeface="Arial" pitchFamily="34" charset="0"/>
              </a:rPr>
              <a:t>Рис.3.2.1 Оцениваемые  и статистические ряды для труда.</a:t>
            </a:r>
          </a:p>
          <a:p>
            <a:endParaRPr lang="ru-RU" sz="1200" dirty="0"/>
          </a:p>
        </p:txBody>
      </p:sp>
      <p:graphicFrame>
        <p:nvGraphicFramePr>
          <p:cNvPr id="9" name="Содержимое 6"/>
          <p:cNvGraphicFramePr>
            <a:graphicFrameLocks/>
          </p:cNvGraphicFramePr>
          <p:nvPr/>
        </p:nvGraphicFramePr>
        <p:xfrm>
          <a:off x="4572000" y="1772816"/>
          <a:ext cx="4330824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859377" y="1124744"/>
            <a:ext cx="164756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400" b="1" dirty="0" err="1"/>
              <a:t>Labour</a:t>
            </a:r>
            <a:r>
              <a:rPr lang="en-US" sz="1400" b="1" dirty="0"/>
              <a:t>, </a:t>
            </a:r>
            <a:r>
              <a:rPr lang="en-US" sz="1400" b="1" dirty="0" err="1"/>
              <a:t>Labour</a:t>
            </a:r>
            <a:r>
              <a:rPr lang="en-US" sz="1400" b="1" dirty="0"/>
              <a:t> </a:t>
            </a:r>
            <a:r>
              <a:rPr lang="en-US" sz="1400" b="1" dirty="0" err="1"/>
              <a:t>st</a:t>
            </a:r>
            <a:endParaRPr lang="ru-RU" sz="1400" dirty="0"/>
          </a:p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100" b="1" dirty="0">
                <a:solidFill>
                  <a:schemeClr val="bg1">
                    <a:lumMod val="50000"/>
                  </a:schemeClr>
                </a:solidFill>
              </a:rPr>
              <a:t>in millions of 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people</a:t>
            </a:r>
            <a:endParaRPr lang="ru-RU" sz="1100" dirty="0"/>
          </a:p>
        </p:txBody>
      </p:sp>
      <p:sp>
        <p:nvSpPr>
          <p:cNvPr id="11" name="TextBox 10"/>
          <p:cNvSpPr txBox="1"/>
          <p:nvPr/>
        </p:nvSpPr>
        <p:spPr>
          <a:xfrm>
            <a:off x="5519833" y="1124744"/>
            <a:ext cx="228460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400" dirty="0"/>
              <a:t>GDP </a:t>
            </a:r>
            <a:r>
              <a:rPr lang="en-US" sz="1400" dirty="0" err="1"/>
              <a:t>estim</a:t>
            </a:r>
            <a:r>
              <a:rPr lang="en-US" sz="1400" dirty="0"/>
              <a:t> and GDP stat</a:t>
            </a:r>
          </a:p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in billions of </a:t>
            </a:r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USD</a:t>
            </a:r>
            <a:endParaRPr lang="ru-RU" dirty="0"/>
          </a:p>
        </p:txBody>
      </p:sp>
      <p:graphicFrame>
        <p:nvGraphicFramePr>
          <p:cNvPr id="16" name="Содержимое 15"/>
          <p:cNvGraphicFramePr>
            <a:graphicFrameLocks noGrp="1"/>
          </p:cNvGraphicFramePr>
          <p:nvPr>
            <p:ph sz="quarter" idx="1"/>
          </p:nvPr>
        </p:nvGraphicFramePr>
        <p:xfrm>
          <a:off x="467544" y="1700808"/>
          <a:ext cx="4104456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7" name="Прямоугольник 16"/>
          <p:cNvSpPr/>
          <p:nvPr/>
        </p:nvSpPr>
        <p:spPr>
          <a:xfrm>
            <a:off x="4572000" y="4509120"/>
            <a:ext cx="43204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Рис.3.2.2 Оцениваемые  и статистические ряды для ВВП.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28328"/>
          </a:xfrm>
        </p:spPr>
        <p:txBody>
          <a:bodyPr/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Результат идентификации модели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ru-RU" dirty="0" smtClean="0"/>
              <a:t>19.06.2012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ru-RU" dirty="0" smtClean="0"/>
              <a:t>Российский Университет Дружбы Народов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C0121-E765-471F-8EAD-57C160B779BE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899592" y="4653136"/>
            <a:ext cx="36724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Рис.3.2.3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Оцениваемые  и статистические для 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Экспорта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200" dirty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932040" y="4653136"/>
            <a:ext cx="37444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Рис.3.2.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Оцениваемые  и статистические для       Импорта.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" name="Диаграмма 14"/>
          <p:cNvGraphicFramePr/>
          <p:nvPr/>
        </p:nvGraphicFramePr>
        <p:xfrm>
          <a:off x="4499992" y="1700808"/>
          <a:ext cx="4644008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5794176" y="1124744"/>
            <a:ext cx="1659878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400" b="1" dirty="0">
                <a:latin typeface="Arial" pitchFamily="34" charset="0"/>
                <a:cs typeface="Arial" pitchFamily="34" charset="0"/>
              </a:rPr>
              <a:t>Import, Import </a:t>
            </a:r>
            <a:r>
              <a:rPr lang="en-US" sz="1400" b="1" dirty="0" err="1">
                <a:latin typeface="Arial" pitchFamily="34" charset="0"/>
                <a:cs typeface="Arial" pitchFamily="34" charset="0"/>
              </a:rPr>
              <a:t>st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  <a:p>
            <a:pPr algn="ctr" fontAlgn="base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1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 billions of USD</a:t>
            </a:r>
            <a:endParaRPr lang="ru-RU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547664" y="1196752"/>
            <a:ext cx="1624611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4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Export, Export </a:t>
            </a:r>
            <a:r>
              <a:rPr lang="en-US" sz="14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st</a:t>
            </a:r>
            <a:endParaRPr lang="en-US" sz="1400" b="1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1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 billions of 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USD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1" name="Содержимое 20"/>
          <p:cNvGraphicFramePr>
            <a:graphicFrameLocks noGrp="1"/>
          </p:cNvGraphicFramePr>
          <p:nvPr>
            <p:ph sz="quarter" idx="1"/>
          </p:nvPr>
        </p:nvGraphicFramePr>
        <p:xfrm>
          <a:off x="467544" y="1484784"/>
          <a:ext cx="3960440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19.06.2012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Российский Университет Дружбы Народов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C0121-E765-471F-8EAD-57C160B779BE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В данной работе была построена односекторная модель экономики США, достаточно точно отражающая экономические </a:t>
            </a:r>
            <a:r>
              <a:rPr lang="ru-RU" dirty="0" err="1" smtClean="0"/>
              <a:t>макропоказатели</a:t>
            </a:r>
            <a:r>
              <a:rPr lang="ru-RU" dirty="0" smtClean="0"/>
              <a:t>. Для этого были решены следующие задачи:</a:t>
            </a:r>
          </a:p>
          <a:p>
            <a:pPr lvl="0"/>
            <a:r>
              <a:rPr lang="ru-RU" dirty="0" smtClean="0"/>
              <a:t>Получены законы, описывающие поведение основных макроэкономических показателей, характеризующих экономику США;</a:t>
            </a:r>
          </a:p>
          <a:p>
            <a:pPr lvl="0"/>
            <a:r>
              <a:rPr lang="ru-RU" dirty="0" smtClean="0"/>
              <a:t>Найдены статистические данные для основных макроэкономических показателей США;</a:t>
            </a:r>
          </a:p>
          <a:p>
            <a:pPr lvl="0"/>
            <a:r>
              <a:rPr lang="ru-RU" dirty="0" smtClean="0"/>
              <a:t>Экспериментально определены возможные интервалы изменения внешних параметров, необходимых для построения модели, что в некоторых случаев потребовало построения линий трендов для имеющейся статистики;</a:t>
            </a:r>
          </a:p>
          <a:p>
            <a:pPr lvl="0"/>
            <a:r>
              <a:rPr lang="ru-RU" dirty="0" smtClean="0"/>
              <a:t>Проведено численное решение системы дифференциальных уравнений для нахождения вспомогательной функции, используемой при расчете макропоказателей;</a:t>
            </a:r>
          </a:p>
          <a:p>
            <a:pPr lvl="0"/>
            <a:r>
              <a:rPr lang="ru-RU" dirty="0" smtClean="0"/>
              <a:t> Написана экспериментальная программа на стандартизированном процедурном языке программирования С для численного нахождения значений основных макропоказателей, входящих в модель;</a:t>
            </a:r>
          </a:p>
          <a:p>
            <a:pPr lvl="0"/>
            <a:r>
              <a:rPr lang="ru-RU" dirty="0" smtClean="0"/>
              <a:t>В результате запуска программы были получены наилучшие значения для основных параметров модели;</a:t>
            </a:r>
          </a:p>
          <a:p>
            <a:pPr lvl="0"/>
            <a:r>
              <a:rPr lang="ru-RU" dirty="0" smtClean="0"/>
              <a:t>По полученным значениям параметров построены расчетные временные ряды и проведено их сравнение со статистическими рядами;</a:t>
            </a:r>
          </a:p>
          <a:p>
            <a:pPr lvl="0"/>
            <a:r>
              <a:rPr lang="ru-RU" dirty="0" smtClean="0"/>
              <a:t>На основании близости расчетных и статистических временных рядов сделан прогноз о возможном поведении основных макроэкономических показателей на будущие годы.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Список литературы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229600" cy="4816192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Голенко Ю.О., Оленёв Н.Н. Производственная функция отрасли хозяйства с учетом изменения отдачи от производственных фондов// V Всероссийская научная конференция "Математическое моделирование развивающейся экономики, экологии и биотехнологий", ЭКОМОД-2010. Г.Киров, 5-11 июля 2010/ Сборник трудов. Киров: Изд-во ВятГУ, 2010. С.55-60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Оленев Н.Н. Параллельные вычисления в моделировании региональной экономики // V Всероссийская научная конференция "Математическое моделирование развивающейся экономики, экологии и биотехнологий", ЭКОМОД-2010. Г.Киров, 5-11 июля 2010/Сборник тезисов. - Киров: изд-во ВятГУ, 2010. С.27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Оленев Н.Н., Печенкин Р.В., Чернецов А.М. Параллельное программирование в MATLAB и его приложения. М.: ВЦ РАН. 2007. 120 с.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Оленев Н.Н. Оптимальная идентификация в моделях экономики //Общество, наука, инновации (НТК-2012)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ежегод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 открыт.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всерос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науч.-технич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конф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 17-29 апр. 2012: сб. материалов /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Вят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гос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 ун-т; отв. ред.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С.Г.Литвинец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 - Киров, 2012. </a:t>
            </a:r>
          </a:p>
          <a:p>
            <a:pPr marL="514350" indent="-514350">
              <a:buFont typeface="+mj-lt"/>
              <a:buAutoNum type="arabicPeriod"/>
            </a:pPr>
            <a:endParaRPr lang="ru-RU" sz="16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ru-RU" sz="1200" dirty="0" smtClean="0">
                <a:latin typeface="Arial" pitchFamily="34" charset="0"/>
                <a:cs typeface="Arial" pitchFamily="34" charset="0"/>
              </a:rPr>
              <a:t>19.06.2012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C0121-E765-471F-8EAD-57C160B779BE}" type="slidenum">
              <a:rPr lang="ru-RU" sz="1200" smtClean="0">
                <a:latin typeface="Arial" pitchFamily="34" charset="0"/>
                <a:cs typeface="Arial" pitchFamily="34" charset="0"/>
              </a:rPr>
              <a:pPr/>
              <a:t>2</a:t>
            </a:fld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2483768" y="6356350"/>
            <a:ext cx="3920080" cy="365760"/>
          </a:xfrm>
        </p:spPr>
        <p:txBody>
          <a:bodyPr/>
          <a:lstStyle/>
          <a:p>
            <a:pPr algn="ctr"/>
            <a:r>
              <a:rPr lang="ru-RU" sz="1200" dirty="0" smtClean="0">
                <a:latin typeface="Arial" pitchFamily="34" charset="0"/>
                <a:cs typeface="Arial" pitchFamily="34" charset="0"/>
              </a:rPr>
              <a:t>Российский Университет Дружбы Народов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Оглавление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ru-RU" dirty="0" smtClean="0"/>
              <a:t>19.06.2012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2483768" y="6356350"/>
            <a:ext cx="3920080" cy="365760"/>
          </a:xfrm>
        </p:spPr>
        <p:txBody>
          <a:bodyPr/>
          <a:lstStyle/>
          <a:p>
            <a:pPr algn="ctr"/>
            <a:r>
              <a:rPr lang="ru-RU" dirty="0" smtClean="0"/>
              <a:t>Российский Университет Дружбы Народов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C0121-E765-471F-8EAD-57C160B779BE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467544" y="1268760"/>
            <a:ext cx="8229600" cy="4865752"/>
          </a:xfrm>
        </p:spPr>
        <p:txBody>
          <a:bodyPr/>
          <a:lstStyle/>
          <a:p>
            <a:pPr marL="514350" indent="-514350">
              <a:spcBef>
                <a:spcPts val="0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Цель и задачи</a:t>
            </a:r>
          </a:p>
          <a:p>
            <a:pPr marL="514350" indent="-514350">
              <a:spcBef>
                <a:spcPts val="0"/>
              </a:spcBef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Описание модели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Реализация задачи идентификации параметров модели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Результат идентификации модели</a:t>
            </a:r>
          </a:p>
          <a:p>
            <a:pPr marL="514350" indent="-514350">
              <a:spcBef>
                <a:spcPts val="0"/>
              </a:spcBef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spcBef>
                <a:spcPts val="0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Заключение</a:t>
            </a:r>
          </a:p>
          <a:p>
            <a:pPr marL="514350" indent="-514350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5632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Цель и задачи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ru-RU" dirty="0" smtClean="0"/>
              <a:t>19.06.2012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2267744" y="6356350"/>
            <a:ext cx="4136104" cy="365760"/>
          </a:xfrm>
        </p:spPr>
        <p:txBody>
          <a:bodyPr/>
          <a:lstStyle/>
          <a:p>
            <a:pPr algn="ctr"/>
            <a:r>
              <a:rPr lang="ru-RU" dirty="0" smtClean="0"/>
              <a:t>Российский Университет Дружбы Народов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C0121-E765-471F-8EAD-57C160B779BE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229600" cy="4960208"/>
          </a:xfrm>
        </p:spPr>
        <p:txBody>
          <a:bodyPr>
            <a:normAutofit fontScale="62500" lnSpcReduction="20000"/>
          </a:bodyPr>
          <a:lstStyle/>
          <a:p>
            <a:r>
              <a:rPr lang="ru-RU" sz="2700" dirty="0" smtClean="0">
                <a:latin typeface="Arial" pitchFamily="34" charset="0"/>
                <a:cs typeface="Arial" pitchFamily="34" charset="0"/>
              </a:rPr>
              <a:t>Целью данной работы является построение экономической модели, отражающей процессы, происходящие в экономике США, а также проведение сценарных расчетов с моделью.</a:t>
            </a:r>
          </a:p>
          <a:p>
            <a:pPr>
              <a:buNone/>
            </a:pPr>
            <a:endParaRPr lang="ru-RU" sz="27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700" dirty="0" smtClean="0">
                <a:latin typeface="Arial" pitchFamily="34" charset="0"/>
                <a:cs typeface="Arial" pitchFamily="34" charset="0"/>
              </a:rPr>
              <a:t>Основными задачами являются:</a:t>
            </a:r>
          </a:p>
          <a:p>
            <a:pPr marL="540000">
              <a:buFont typeface="Wingdings" pitchFamily="2" charset="2"/>
              <a:buChar char="q"/>
            </a:pPr>
            <a:r>
              <a:rPr lang="ru-RU" sz="2700" dirty="0" smtClean="0">
                <a:latin typeface="Arial" pitchFamily="34" charset="0"/>
                <a:cs typeface="Arial" pitchFamily="34" charset="0"/>
              </a:rPr>
              <a:t>Получить законы, описывающие поведение основных макроэкономических показателей, характеризующих экономику США;</a:t>
            </a:r>
          </a:p>
          <a:p>
            <a:pPr marL="540000" lvl="0">
              <a:buFont typeface="Wingdings" pitchFamily="2" charset="2"/>
              <a:buChar char="q"/>
            </a:pPr>
            <a:r>
              <a:rPr lang="ru-RU" sz="2700" dirty="0" smtClean="0">
                <a:latin typeface="Arial" pitchFamily="34" charset="0"/>
                <a:cs typeface="Arial" pitchFamily="34" charset="0"/>
              </a:rPr>
              <a:t> Экспериментально определить возможные интервалы изменения внешних параметров модели;</a:t>
            </a:r>
          </a:p>
          <a:p>
            <a:pPr marL="540000">
              <a:buFont typeface="Wingdings" pitchFamily="2" charset="2"/>
              <a:buChar char="q"/>
            </a:pPr>
            <a:r>
              <a:rPr lang="ru-RU" sz="2700" dirty="0" smtClean="0">
                <a:latin typeface="Arial" pitchFamily="34" charset="0"/>
                <a:cs typeface="Arial" pitchFamily="34" charset="0"/>
              </a:rPr>
              <a:t>Провести численное решение системы дифференциальных уравнений, используемой при расчете макропоказателей;</a:t>
            </a:r>
          </a:p>
          <a:p>
            <a:pPr marL="540000" lvl="0">
              <a:buFont typeface="Wingdings" pitchFamily="2" charset="2"/>
              <a:buChar char="q"/>
            </a:pPr>
            <a:r>
              <a:rPr lang="ru-RU" sz="2700" dirty="0" smtClean="0">
                <a:latin typeface="Arial" pitchFamily="34" charset="0"/>
                <a:cs typeface="Arial" pitchFamily="34" charset="0"/>
              </a:rPr>
              <a:t>Написать экспериментальную программу для численного нахождения значений основных макропоказателей и на основании ее тестирования сравнить расчетные и статистические временные ряды;</a:t>
            </a:r>
          </a:p>
          <a:p>
            <a:pPr marL="540000" lvl="0">
              <a:buFont typeface="Wingdings" pitchFamily="2" charset="2"/>
              <a:buChar char="q"/>
            </a:pPr>
            <a:r>
              <a:rPr lang="ru-RU" sz="2700" dirty="0" smtClean="0">
                <a:latin typeface="Arial" pitchFamily="34" charset="0"/>
                <a:cs typeface="Arial" pitchFamily="34" charset="0"/>
              </a:rPr>
              <a:t>Сделать прогноз о возможном поведении исследуемых показателей на будущие годы.</a:t>
            </a:r>
          </a:p>
          <a:p>
            <a:pPr>
              <a:buFont typeface="Wingdings" pitchFamily="2" charset="2"/>
              <a:buChar char="q"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2832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Описание модели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ru-RU" dirty="0" smtClean="0"/>
              <a:t>19.06.2012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2267744" y="6356350"/>
            <a:ext cx="4136104" cy="365760"/>
          </a:xfrm>
        </p:spPr>
        <p:txBody>
          <a:bodyPr/>
          <a:lstStyle/>
          <a:p>
            <a:pPr algn="ctr"/>
            <a:r>
              <a:rPr lang="ru-RU" dirty="0" smtClean="0"/>
              <a:t>Российский Университет Дружбы Народов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C0121-E765-471F-8EAD-57C160B779BE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5580112" y="1340769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Основные обозначения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04048" y="1988840"/>
            <a:ext cx="388843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latin typeface="Arial" pitchFamily="34" charset="0"/>
                <a:cs typeface="Arial" pitchFamily="34" charset="0"/>
              </a:rPr>
              <a:t>Y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 Валовой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Внутренний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Продукт(ВВП)</a:t>
            </a:r>
            <a:endParaRPr lang="ru-RU" sz="1400" dirty="0">
              <a:latin typeface="Arial" pitchFamily="34" charset="0"/>
              <a:cs typeface="Arial" pitchFamily="34" charset="0"/>
            </a:endParaRPr>
          </a:p>
          <a:p>
            <a:r>
              <a:rPr lang="en-US" sz="1400" i="1" dirty="0" smtClean="0">
                <a:latin typeface="Arial" pitchFamily="34" charset="0"/>
                <a:cs typeface="Arial" pitchFamily="34" charset="0"/>
              </a:rPr>
              <a:t>M(t)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 Суммарная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производственная 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мощность</a:t>
            </a:r>
          </a:p>
          <a:p>
            <a:r>
              <a:rPr lang="en-US" sz="1400" i="1" dirty="0" smtClean="0">
                <a:latin typeface="Arial" pitchFamily="34" charset="0"/>
                <a:cs typeface="Arial" pitchFamily="34" charset="0"/>
              </a:rPr>
              <a:t>J(t)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Инвестиции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400" i="1" dirty="0">
                <a:latin typeface="Arial" pitchFamily="34" charset="0"/>
                <a:cs typeface="Arial" pitchFamily="34" charset="0"/>
              </a:rPr>
              <a:t>I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1400" i="1" dirty="0">
                <a:latin typeface="Arial" pitchFamily="34" charset="0"/>
                <a:cs typeface="Arial" pitchFamily="34" charset="0"/>
              </a:rPr>
              <a:t>t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)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Объем импорта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400" i="1" dirty="0" smtClean="0">
                <a:latin typeface="Arial" pitchFamily="34" charset="0"/>
                <a:cs typeface="Arial" pitchFamily="34" charset="0"/>
              </a:rPr>
              <a:t>С(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Потребление населения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400" i="1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1400" i="1" dirty="0">
                <a:latin typeface="Arial" pitchFamily="34" charset="0"/>
                <a:cs typeface="Arial" pitchFamily="34" charset="0"/>
              </a:rPr>
              <a:t>t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)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Объем экспорта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400" i="1" dirty="0" smtClean="0">
                <a:latin typeface="Arial" pitchFamily="34" charset="0"/>
                <a:cs typeface="Arial" pitchFamily="34" charset="0"/>
              </a:rPr>
              <a:t>L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Рабочая сила (труд)</a:t>
            </a:r>
          </a:p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                                        индексы цен на</a:t>
            </a:r>
          </a:p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         импорт, , инвестиции, потребление,</a:t>
            </a:r>
          </a:p>
          <a:p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       экспорт</a:t>
            </a:r>
          </a:p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         дефлятор ВВП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                                      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индексы              </a:t>
            </a:r>
          </a:p>
          <a:p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       относительных цен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 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                               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400" dirty="0">
                <a:latin typeface="Arial" pitchFamily="34" charset="0"/>
                <a:cs typeface="Arial" pitchFamily="34" charset="0"/>
              </a:rPr>
              <a:t>В качестве базового года будем рассматривать 2000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год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          </a:t>
            </a:r>
          </a:p>
          <a:p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         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        </a:t>
            </a:r>
          </a:p>
          <a:p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endParaRPr lang="en-US" sz="1400" dirty="0" smtClean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5076055" y="3717032"/>
          <a:ext cx="393700" cy="288925"/>
        </p:xfrm>
        <a:graphic>
          <a:graphicData uri="http://schemas.openxmlformats.org/presentationml/2006/ole">
            <p:oleObj spid="_x0000_s1027" name="Equation" r:id="rId4" imgW="393480" imgH="215640" progId="Equation.3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5508103" y="3717032"/>
          <a:ext cx="446088" cy="301625"/>
        </p:xfrm>
        <a:graphic>
          <a:graphicData uri="http://schemas.openxmlformats.org/presentationml/2006/ole">
            <p:oleObj spid="_x0000_s1028" name="Equation" r:id="rId5" imgW="406080" imgH="228600" progId="Equation.3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6012160" y="3717032"/>
          <a:ext cx="504056" cy="301625"/>
        </p:xfrm>
        <a:graphic>
          <a:graphicData uri="http://schemas.openxmlformats.org/presentationml/2006/ole">
            <p:oleObj spid="_x0000_s1029" name="Equation" r:id="rId6" imgW="419040" imgH="228600" progId="Equation.3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6516216" y="3717032"/>
          <a:ext cx="504056" cy="287908"/>
        </p:xfrm>
        <a:graphic>
          <a:graphicData uri="http://schemas.openxmlformats.org/presentationml/2006/ole">
            <p:oleObj spid="_x0000_s1030" name="Equation" r:id="rId7" imgW="393480" imgH="215640" progId="Equation.3">
              <p:embed/>
            </p:oleObj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5076056" y="4365104"/>
          <a:ext cx="413816" cy="288032"/>
        </p:xfrm>
        <a:graphic>
          <a:graphicData uri="http://schemas.openxmlformats.org/presentationml/2006/ole">
            <p:oleObj spid="_x0000_s1032" name="Equation" r:id="rId8" imgW="368280" imgH="215640" progId="Equation.3">
              <p:embed/>
            </p:oleObj>
          </a:graphicData>
        </a:graphic>
      </p:graphicFrame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5070773" y="4581128"/>
          <a:ext cx="460375" cy="288925"/>
        </p:xfrm>
        <a:graphic>
          <a:graphicData uri="http://schemas.openxmlformats.org/presentationml/2006/ole">
            <p:oleObj spid="_x0000_s1034" name="Equation" r:id="rId9" imgW="393480" imgH="215640" progId="Equation.3">
              <p:embed/>
            </p:oleObj>
          </a:graphicData>
        </a:graphic>
      </p:graphicFrame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5508923" y="4581128"/>
          <a:ext cx="520700" cy="293687"/>
        </p:xfrm>
        <a:graphic>
          <a:graphicData uri="http://schemas.openxmlformats.org/presentationml/2006/ole">
            <p:oleObj spid="_x0000_s1035" name="Equation" r:id="rId10" imgW="406080" imgH="228600" progId="Equation.3">
              <p:embed/>
            </p:oleObj>
          </a:graphicData>
        </a:graphic>
      </p:graphicFrame>
      <p:graphicFrame>
        <p:nvGraphicFramePr>
          <p:cNvPr id="1036" name="Object 12"/>
          <p:cNvGraphicFramePr>
            <a:graphicFrameLocks noChangeAspect="1"/>
          </p:cNvGraphicFramePr>
          <p:nvPr/>
        </p:nvGraphicFramePr>
        <p:xfrm>
          <a:off x="6012160" y="4581128"/>
          <a:ext cx="542925" cy="288925"/>
        </p:xfrm>
        <a:graphic>
          <a:graphicData uri="http://schemas.openxmlformats.org/presentationml/2006/ole">
            <p:oleObj spid="_x0000_s1036" name="Equation" r:id="rId11" imgW="406080" imgH="215640" progId="Equation.3">
              <p:embed/>
            </p:oleObj>
          </a:graphicData>
        </a:graphic>
      </p:graphicFrame>
      <p:graphicFrame>
        <p:nvGraphicFramePr>
          <p:cNvPr id="1037" name="Object 13"/>
          <p:cNvGraphicFramePr>
            <a:graphicFrameLocks noChangeAspect="1"/>
          </p:cNvGraphicFramePr>
          <p:nvPr/>
        </p:nvGraphicFramePr>
        <p:xfrm>
          <a:off x="6532860" y="4581128"/>
          <a:ext cx="463550" cy="288925"/>
        </p:xfrm>
        <a:graphic>
          <a:graphicData uri="http://schemas.openxmlformats.org/presentationml/2006/ole">
            <p:oleObj spid="_x0000_s1037" name="Equation" r:id="rId12" imgW="368280" imgH="228600" progId="Equation.3">
              <p:embed/>
            </p:oleObj>
          </a:graphicData>
        </a:graphic>
      </p:graphicFrame>
      <p:graphicFrame>
        <p:nvGraphicFramePr>
          <p:cNvPr id="1038" name="Object 14"/>
          <p:cNvGraphicFramePr>
            <a:graphicFrameLocks noChangeAspect="1"/>
          </p:cNvGraphicFramePr>
          <p:nvPr>
            <p:ph sz="quarter" idx="1"/>
          </p:nvPr>
        </p:nvGraphicFramePr>
        <p:xfrm>
          <a:off x="323528" y="1484784"/>
          <a:ext cx="4319588" cy="4384773"/>
        </p:xfrm>
        <a:graphic>
          <a:graphicData uri="http://schemas.openxmlformats.org/presentationml/2006/ole">
            <p:oleObj spid="_x0000_s1038" name="Visio" r:id="rId13" imgW="4733301" imgH="4805202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28328"/>
          </a:xfrm>
        </p:spPr>
        <p:txBody>
          <a:bodyPr/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Описание модели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ru-RU" dirty="0" smtClean="0"/>
              <a:t>19.06.2012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3704056" cy="365760"/>
          </a:xfrm>
        </p:spPr>
        <p:txBody>
          <a:bodyPr/>
          <a:lstStyle/>
          <a:p>
            <a:pPr algn="ctr"/>
            <a:r>
              <a:rPr lang="ru-RU" dirty="0" smtClean="0"/>
              <a:t>Российский Университет Дружбы Народов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C0121-E765-471F-8EAD-57C160B779BE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8229600" cy="493776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где </a:t>
            </a:r>
            <a:r>
              <a:rPr lang="en-US" sz="1600" i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1600" i="1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sz="1600" i="1" dirty="0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есть возраст самой старой производственной</a:t>
            </a:r>
          </a:p>
          <a:p>
            <a:pPr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			            мощности</a:t>
            </a:r>
          </a:p>
          <a:p>
            <a:pPr>
              <a:buNone/>
            </a:pP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макроэкономический баланс, выраженный в относительных ценах</a:t>
            </a:r>
          </a:p>
          <a:p>
            <a:pPr>
              <a:buNone/>
            </a:pPr>
            <a:r>
              <a:rPr lang="ru-RU" dirty="0" smtClean="0"/>
              <a:t>                                                                               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622300" y="1379789"/>
          <a:ext cx="2005484" cy="380749"/>
        </p:xfrm>
        <a:graphic>
          <a:graphicData uri="http://schemas.openxmlformats.org/presentationml/2006/ole">
            <p:oleObj spid="_x0000_s2051" name="Equation" r:id="rId4" imgW="1066680" imgH="203040" progId="Equation.3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611560" y="1988840"/>
          <a:ext cx="2325687" cy="863600"/>
        </p:xfrm>
        <a:graphic>
          <a:graphicData uri="http://schemas.openxmlformats.org/presentationml/2006/ole">
            <p:oleObj spid="_x0000_s2052" name="Equation" r:id="rId5" imgW="1333440" imgH="495000" progId="Equation.3">
              <p:embed/>
            </p:oleObj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539552" y="3068960"/>
          <a:ext cx="5268158" cy="1224136"/>
        </p:xfrm>
        <a:graphic>
          <a:graphicData uri="http://schemas.openxmlformats.org/presentationml/2006/ole">
            <p:oleObj spid="_x0000_s2053" name="Equation" r:id="rId6" imgW="3060360" imgH="711000" progId="Equation.3">
              <p:embed/>
            </p:oleObj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611560" y="5085184"/>
          <a:ext cx="5760640" cy="393233"/>
        </p:xfrm>
        <a:graphic>
          <a:graphicData uri="http://schemas.openxmlformats.org/presentationml/2006/ole">
            <p:oleObj spid="_x0000_s2054" name="Equation" r:id="rId7" imgW="32130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5632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Описание модели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19.06.2012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Российский Университет Дружбы Народов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C0121-E765-471F-8EAD-57C160B779BE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467544" y="1196752"/>
            <a:ext cx="8229600" cy="4793744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ru-RU" dirty="0" smtClean="0"/>
              <a:t>                            	    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Объем экспорта в постоянных ценах 2000г. 			       	      определяется как доля текущей стоимости 				      экспорта в выпуске </a:t>
            </a:r>
          </a:p>
          <a:p>
            <a:pPr>
              <a:spcBef>
                <a:spcPts val="0"/>
              </a:spcBef>
              <a:buNone/>
            </a:pP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				      Объем инвестиций в постоянных ценах 2000г. </a:t>
            </a:r>
          </a:p>
          <a:p>
            <a:pPr>
              <a:spcBef>
                <a:spcPts val="0"/>
              </a:spcBef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				      определяется как доля текущей стоимости </a:t>
            </a:r>
          </a:p>
          <a:p>
            <a:pPr>
              <a:spcBef>
                <a:spcPts val="0"/>
              </a:spcBef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				      инвестиций в сумме выпуска и импорта   </a:t>
            </a:r>
          </a:p>
          <a:p>
            <a:pPr>
              <a:spcBef>
                <a:spcPts val="0"/>
              </a:spcBef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spcBef>
                <a:spcPts val="0"/>
              </a:spcBef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				      Объем импорта в постоянных ценах 2000г. 				       можно определить как долю  текущей стоимости 			       импорта к разности выпуска и экспорта</a:t>
            </a:r>
          </a:p>
          <a:p>
            <a:pPr>
              <a:spcBef>
                <a:spcPts val="0"/>
              </a:spcBef>
              <a:buNone/>
            </a:pP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				      Труд  меняется с постоянным темпом 				      согласно уравнению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539551" y="1328645"/>
          <a:ext cx="1859161" cy="854168"/>
        </p:xfrm>
        <a:graphic>
          <a:graphicData uri="http://schemas.openxmlformats.org/presentationml/2006/ole">
            <p:oleObj spid="_x0000_s3074" name="Equation" r:id="rId4" imgW="939600" imgH="431640" progId="Equation.3">
              <p:embed/>
            </p:oleObj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395536" y="2276872"/>
          <a:ext cx="2736305" cy="785006"/>
        </p:xfrm>
        <a:graphic>
          <a:graphicData uri="http://schemas.openxmlformats.org/presentationml/2006/ole">
            <p:oleObj spid="_x0000_s3075" name="Equation" r:id="rId5" imgW="1549080" imgH="444240" progId="Equation.3">
              <p:embed/>
            </p:oleObj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539552" y="3212976"/>
          <a:ext cx="3036680" cy="864096"/>
        </p:xfrm>
        <a:graphic>
          <a:graphicData uri="http://schemas.openxmlformats.org/presentationml/2006/ole">
            <p:oleObj spid="_x0000_s3076" name="Equation" r:id="rId6" imgW="1562040" imgH="444240" progId="Equation.3">
              <p:embed/>
            </p:oleObj>
          </a:graphicData>
        </a:graphic>
      </p:graphicFrame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7308303" y="4797152"/>
          <a:ext cx="516015" cy="275208"/>
        </p:xfrm>
        <a:graphic>
          <a:graphicData uri="http://schemas.openxmlformats.org/presentationml/2006/ole">
            <p:oleObj spid="_x0000_s3079" name="Equation" r:id="rId7" imgW="380880" imgH="203040" progId="Equation.3">
              <p:embed/>
            </p:oleObj>
          </a:graphicData>
        </a:graphic>
      </p:graphicFrame>
      <p:graphicFrame>
        <p:nvGraphicFramePr>
          <p:cNvPr id="3080" name="Object 8"/>
          <p:cNvGraphicFramePr>
            <a:graphicFrameLocks noChangeAspect="1"/>
          </p:cNvGraphicFramePr>
          <p:nvPr/>
        </p:nvGraphicFramePr>
        <p:xfrm>
          <a:off x="611559" y="4628821"/>
          <a:ext cx="1800201" cy="888411"/>
        </p:xfrm>
        <a:graphic>
          <a:graphicData uri="http://schemas.openxmlformats.org/presentationml/2006/ole">
            <p:oleObj spid="_x0000_s3080" name="Equation" r:id="rId8" imgW="97776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Описание модели. Описание динамики производственных мощностей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ru-RU" dirty="0" smtClean="0"/>
              <a:t>19.06.2012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2339752" y="6356350"/>
            <a:ext cx="4064096" cy="365760"/>
          </a:xfrm>
        </p:spPr>
        <p:txBody>
          <a:bodyPr/>
          <a:lstStyle/>
          <a:p>
            <a:pPr algn="ctr"/>
            <a:r>
              <a:rPr lang="ru-RU" dirty="0" smtClean="0"/>
              <a:t>Российский Университет Дружбы Народов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C0121-E765-471F-8EAD-57C160B779BE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	</a:t>
            </a: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Процесс износа оборудования определяется согласно следующей гипотезе:</a:t>
            </a:r>
          </a:p>
          <a:p>
            <a:pPr>
              <a:buNone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Гипотеза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: число рабочих мест на производственной единице с течением времени остается неизменным, а выпуск продукции увеличивается с постоянным темпом      до момента времени  </a:t>
            </a:r>
            <a:r>
              <a:rPr lang="en-US" sz="1600" i="1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1600" i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по закону:</a:t>
            </a:r>
          </a:p>
          <a:p>
            <a:pPr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  			   			</a:t>
            </a:r>
          </a:p>
          <a:p>
            <a:pPr>
              <a:buNone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затем убывает с постоянным темпом 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по закону:</a:t>
            </a:r>
          </a:p>
          <a:p>
            <a:pPr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   		</a:t>
            </a:r>
          </a:p>
          <a:p>
            <a:pPr>
              <a:buNone/>
            </a:pP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1547663" y="2348880"/>
          <a:ext cx="338861" cy="360040"/>
        </p:xfrm>
        <a:graphic>
          <a:graphicData uri="http://schemas.openxmlformats.org/presentationml/2006/ole">
            <p:oleObj spid="_x0000_s4098" name="Equation" r:id="rId4" imgW="203040" imgH="215640" progId="Equation.3">
              <p:embed/>
            </p:oleObj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1331639" y="2708920"/>
          <a:ext cx="2506493" cy="287908"/>
        </p:xfrm>
        <a:graphic>
          <a:graphicData uri="http://schemas.openxmlformats.org/presentationml/2006/ole">
            <p:oleObj spid="_x0000_s4099" name="Equation" r:id="rId5" imgW="1879560" imgH="215640" progId="Equation.3">
              <p:embed/>
            </p:oleObj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1331913" y="3389313"/>
          <a:ext cx="3744912" cy="315912"/>
        </p:xfrm>
        <a:graphic>
          <a:graphicData uri="http://schemas.openxmlformats.org/presentationml/2006/ole">
            <p:oleObj spid="_x0000_s4100" name="Equation" r:id="rId6" imgW="2552400" imgH="215640" progId="Equation.3">
              <p:embed/>
            </p:oleObj>
          </a:graphicData>
        </a:graphic>
      </p:graphicFrame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4355976" y="2996952"/>
          <a:ext cx="288032" cy="326436"/>
        </p:xfrm>
        <a:graphic>
          <a:graphicData uri="http://schemas.openxmlformats.org/presentationml/2006/ole">
            <p:oleObj spid="_x0000_s4101" name="Equation" r:id="rId7" imgW="190440" imgH="215640" progId="Equation.3">
              <p:embed/>
            </p:oleObj>
          </a:graphicData>
        </a:graphic>
      </p:graphicFrame>
      <p:graphicFrame>
        <p:nvGraphicFramePr>
          <p:cNvPr id="12" name="Диаграмма 11"/>
          <p:cNvGraphicFramePr/>
          <p:nvPr/>
        </p:nvGraphicFramePr>
        <p:xfrm>
          <a:off x="971600" y="4149080"/>
          <a:ext cx="5688632" cy="2016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1691680" y="3861048"/>
            <a:ext cx="457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Динамика изменения производственных мощностей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28328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sz="2700" dirty="0" smtClean="0">
                <a:latin typeface="Arial" pitchFamily="34" charset="0"/>
                <a:cs typeface="Arial" pitchFamily="34" charset="0"/>
              </a:rPr>
              <a:t> Реализация задачи идентификации параметров модели</a:t>
            </a:r>
            <a:endParaRPr lang="ru-RU" sz="2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ru-RU" dirty="0" smtClean="0"/>
              <a:t>19.06.2012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ru-RU" dirty="0" smtClean="0"/>
              <a:t>Российский Университет Дружбы Народов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C0121-E765-471F-8EAD-57C160B779BE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						</a:t>
            </a:r>
          </a:p>
          <a:p>
            <a:pPr>
              <a:buNone/>
            </a:pPr>
            <a:r>
              <a:rPr lang="ru-RU" dirty="0" smtClean="0"/>
              <a:t>   			</a:t>
            </a:r>
          </a:p>
          <a:p>
            <a:pPr>
              <a:buNone/>
            </a:pPr>
            <a:r>
              <a:rPr lang="ru-RU" dirty="0" smtClean="0"/>
              <a:t>				</a:t>
            </a:r>
          </a:p>
          <a:p>
            <a:pPr>
              <a:buNone/>
            </a:pPr>
            <a:r>
              <a:rPr lang="ru-RU" dirty="0" smtClean="0"/>
              <a:t>                                                                      </a:t>
            </a:r>
            <a:r>
              <a:rPr lang="en-US" dirty="0" smtClean="0"/>
              <a:t> </a:t>
            </a:r>
            <a:r>
              <a:rPr lang="ru-RU" sz="2400" dirty="0" smtClean="0"/>
              <a:t>при </a:t>
            </a:r>
          </a:p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                                     </a:t>
            </a:r>
            <a:r>
              <a:rPr lang="ru-RU" sz="2400" dirty="0" smtClean="0"/>
              <a:t>при</a:t>
            </a:r>
          </a:p>
          <a:p>
            <a:pPr>
              <a:buNone/>
            </a:pPr>
            <a:r>
              <a:rPr lang="ru-RU" dirty="0" smtClean="0"/>
              <a:t>                                                                             </a:t>
            </a:r>
            <a:endParaRPr lang="ru-RU" dirty="0"/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683568" y="2348880"/>
          <a:ext cx="4924425" cy="1892300"/>
        </p:xfrm>
        <a:graphic>
          <a:graphicData uri="http://schemas.openxmlformats.org/presentationml/2006/ole">
            <p:oleObj spid="_x0000_s5123" name="Equation" r:id="rId4" imgW="4292280" imgH="1650960" progId="Equation.3">
              <p:embed/>
            </p:oleObj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755576" y="4293096"/>
          <a:ext cx="5130800" cy="1746250"/>
        </p:xfrm>
        <a:graphic>
          <a:graphicData uri="http://schemas.openxmlformats.org/presentationml/2006/ole">
            <p:oleObj spid="_x0000_s5124" name="Equation" r:id="rId5" imgW="4851360" imgH="1650960" progId="Equation.3">
              <p:embed/>
            </p:oleObj>
          </a:graphicData>
        </a:graphic>
      </p:graphicFrame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128" name="Object 8"/>
          <p:cNvGraphicFramePr>
            <a:graphicFrameLocks noChangeAspect="1"/>
          </p:cNvGraphicFramePr>
          <p:nvPr/>
        </p:nvGraphicFramePr>
        <p:xfrm>
          <a:off x="6444208" y="2780928"/>
          <a:ext cx="886252" cy="288032"/>
        </p:xfrm>
        <a:graphic>
          <a:graphicData uri="http://schemas.openxmlformats.org/presentationml/2006/ole">
            <p:oleObj spid="_x0000_s5128" name="Equation" r:id="rId6" imgW="507960" imgH="164880" progId="Equation.3">
              <p:embed/>
            </p:oleObj>
          </a:graphicData>
        </a:graphic>
      </p:graphicFrame>
      <p:graphicFrame>
        <p:nvGraphicFramePr>
          <p:cNvPr id="5130" name="Object 10"/>
          <p:cNvGraphicFramePr>
            <a:graphicFrameLocks noChangeAspect="1"/>
          </p:cNvGraphicFramePr>
          <p:nvPr/>
        </p:nvGraphicFramePr>
        <p:xfrm>
          <a:off x="6588224" y="4653136"/>
          <a:ext cx="886252" cy="288032"/>
        </p:xfrm>
        <a:graphic>
          <a:graphicData uri="http://schemas.openxmlformats.org/presentationml/2006/ole">
            <p:oleObj spid="_x0000_s5130" name="Equation" r:id="rId7" imgW="507960" imgH="164880" progId="Equation.3">
              <p:embed/>
            </p:oleObj>
          </a:graphicData>
        </a:graphic>
      </p:graphicFrame>
      <p:graphicFrame>
        <p:nvGraphicFramePr>
          <p:cNvPr id="5131" name="Object 11"/>
          <p:cNvGraphicFramePr>
            <a:graphicFrameLocks noChangeAspect="1"/>
          </p:cNvGraphicFramePr>
          <p:nvPr/>
        </p:nvGraphicFramePr>
        <p:xfrm>
          <a:off x="827583" y="1246938"/>
          <a:ext cx="1512169" cy="885917"/>
        </p:xfrm>
        <a:graphic>
          <a:graphicData uri="http://schemas.openxmlformats.org/presentationml/2006/ole">
            <p:oleObj spid="_x0000_s5131" name="Equation" r:id="rId8" imgW="1257120" imgH="7365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543</TotalTime>
  <Words>735</Words>
  <Application>Microsoft Office PowerPoint</Application>
  <PresentationFormat>Экран (4:3)</PresentationFormat>
  <Paragraphs>174</Paragraphs>
  <Slides>12</Slides>
  <Notes>12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Начальная</vt:lpstr>
      <vt:lpstr>Equation</vt:lpstr>
      <vt:lpstr>Visio</vt:lpstr>
      <vt:lpstr>РОССИЙСКИЙ УНИВЕРСИТЕТ ДРУЖБЫ НАРОДОВ Факультет физико-математических и естественных наук Направление: «Математика Прикладная математика» Кафедра «Нелинейного анализа и оптимизации»   Выпускная работа магистра Односекторная модель экономики США</vt:lpstr>
      <vt:lpstr>Список литературы</vt:lpstr>
      <vt:lpstr>Оглавление</vt:lpstr>
      <vt:lpstr>Цель и задачи</vt:lpstr>
      <vt:lpstr>Описание модели</vt:lpstr>
      <vt:lpstr>Описание модели</vt:lpstr>
      <vt:lpstr>Описание модели</vt:lpstr>
      <vt:lpstr>Описание модели. Описание динамики производственных мощностей</vt:lpstr>
      <vt:lpstr>  Реализация задачи идентификации параметров модели</vt:lpstr>
      <vt:lpstr>Результат идентификации модели</vt:lpstr>
      <vt:lpstr>Результат идентификации модели</vt:lpstr>
      <vt:lpstr>Заключение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РОССИЙСКИЙ УНИВЕРСИТЕТ ДРУЖБЫ НАРОДОВ Факультет физико-математических и естественных наук Направление: «Математика Прикладная математика» Кафедра «Нелинейного анализа и оптимизации»  Выпускная работа магистра Односекторная модель экономики США</dc:title>
  <dc:creator>melkor77</dc:creator>
  <cp:lastModifiedBy>olenev</cp:lastModifiedBy>
  <cp:revision>57</cp:revision>
  <dcterms:created xsi:type="dcterms:W3CDTF">2012-06-17T12:49:49Z</dcterms:created>
  <dcterms:modified xsi:type="dcterms:W3CDTF">2012-06-18T16:27:41Z</dcterms:modified>
</cp:coreProperties>
</file>