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9" r:id="rId12"/>
    <p:sldId id="271" r:id="rId13"/>
    <p:sldId id="272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wnloads\&#1055;&#1088;&#1072;&#1082;&#1090;&#1080;&#1082;&#1072;&#1054;&#1083;&#1103;\nizh\nizh\AGES01Fi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wnloads\&#1055;&#1088;&#1072;&#1082;&#1090;&#1080;&#1082;&#1072;&#1054;&#1083;&#1103;\nizh\nizh\AGES01Fin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wnloads\&#1055;&#1088;&#1072;&#1082;&#1090;&#1080;&#1082;&#1072;&#1054;&#1083;&#1103;\nizh\nizh\AGES01Fin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wnloads\&#1055;&#1088;&#1072;&#1082;&#1090;&#1080;&#1082;&#1072;&#1054;&#1083;&#1103;\nizh\nizh\AGES01Fina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5;&#1088;&#1072;&#1082;&#1090;&#1080;&#1082;&#1072;&#1054;&#1083;&#1103;\Temp\10%20YEARS%20FORECAST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5;&#1088;&#1072;&#1082;&#1090;&#1080;&#1082;&#1072;&#1054;&#1083;&#1103;\Temp\AGES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5;&#1088;&#1072;&#1082;&#1090;&#1080;&#1082;&#1072;&#1054;&#1083;&#1103;\Temp\AGES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5;&#1088;&#1072;&#1082;&#1090;&#1080;&#1082;&#1072;&#1054;&#1083;&#1103;\Temp\AGES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5;&#1088;&#1072;&#1082;&#1090;&#1080;&#1082;&#1072;&#1054;&#1083;&#1103;\Temp\AGES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5261415493154876E-2"/>
          <c:y val="1.6829511837770775E-2"/>
          <c:w val="0.7740834709818305"/>
          <c:h val="0.9048995865879037"/>
        </c:manualLayout>
      </c:layout>
      <c:lineChart>
        <c:grouping val="standard"/>
        <c:ser>
          <c:idx val="2"/>
          <c:order val="2"/>
          <c:tx>
            <c:strRef>
              <c:f>"статистика"</c:f>
            </c:strRef>
          </c:tx>
          <c:spPr>
            <a:ln w="28575">
              <a:noFill/>
            </a:ln>
          </c:spPr>
          <c:val>
            <c:numRef>
              <c:f>AGES!$E$1:$E$9</c:f>
            </c:numRef>
          </c:val>
        </c:ser>
        <c:ser>
          <c:idx val="3"/>
          <c:order val="3"/>
          <c:tx>
            <c:strRef>
              <c:f>"модель"</c:f>
            </c:strRef>
          </c:tx>
          <c:spPr>
            <a:ln w="28575">
              <a:noFill/>
            </a:ln>
          </c:spPr>
          <c:val>
            <c:numRef>
              <c:f>AGES!$F$1:$F$9</c:f>
            </c:numRef>
          </c:val>
        </c:ser>
        <c:ser>
          <c:idx val="4"/>
          <c:order val="4"/>
          <c:tx>
            <c:strRef>
              <c:f>"Статистика"</c:f>
            </c:strRef>
          </c:tx>
          <c:spPr>
            <a:ln>
              <a:noFill/>
            </a:ln>
          </c:spPr>
          <c:cat>
            <c:multiLvlStrRef>
              <c:f>AGES!$K$1:$U$1</c:f>
            </c:multiLvlStrRef>
          </c:cat>
          <c:val>
            <c:numRef>
              <c:f>AGES!$B$25:$B$35</c:f>
            </c:numRef>
          </c:val>
        </c:ser>
        <c:ser>
          <c:idx val="5"/>
          <c:order val="5"/>
          <c:tx>
            <c:strRef>
              <c:f>"Расчет"</c:f>
            </c:strRef>
          </c:tx>
          <c:spPr>
            <a:ln w="28575">
              <a:noFill/>
            </a:ln>
          </c:spPr>
          <c:cat>
            <c:multiLvlStrRef>
              <c:f>AGES!$K$1:$U$1</c:f>
            </c:multiLvlStrRef>
          </c:cat>
          <c:val>
            <c:numRef>
              <c:f>AGES!$C$25:$C$35</c:f>
            </c:numRef>
          </c:val>
        </c:ser>
        <c:ser>
          <c:idx val="0"/>
          <c:order val="0"/>
          <c:tx>
            <c:v>Статистика</c:v>
          </c:tx>
          <c:spPr>
            <a:ln>
              <a:noFill/>
            </a:ln>
          </c:spPr>
          <c:marker>
            <c:symbol val="square"/>
            <c:size val="9"/>
            <c:spPr>
              <a:solidFill>
                <a:schemeClr val="accent1"/>
              </a:solidFill>
            </c:spPr>
          </c:marker>
          <c:cat>
            <c:numRef>
              <c:f>AGES!$K$1:$U$1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AGES!$H$1:$H$11</c:f>
              <c:numCache>
                <c:formatCode>General</c:formatCode>
                <c:ptCount val="11"/>
                <c:pt idx="0">
                  <c:v>71860000000</c:v>
                </c:pt>
                <c:pt idx="1">
                  <c:v>75160000000</c:v>
                </c:pt>
                <c:pt idx="2">
                  <c:v>73490000000</c:v>
                </c:pt>
                <c:pt idx="3">
                  <c:v>78160000000</c:v>
                </c:pt>
                <c:pt idx="4">
                  <c:v>78640000000</c:v>
                </c:pt>
                <c:pt idx="5">
                  <c:v>85740000000</c:v>
                </c:pt>
                <c:pt idx="6">
                  <c:v>89360000000</c:v>
                </c:pt>
                <c:pt idx="7">
                  <c:v>97330000000</c:v>
                </c:pt>
                <c:pt idx="8">
                  <c:v>100580000000</c:v>
                </c:pt>
                <c:pt idx="9">
                  <c:v>95000000000</c:v>
                </c:pt>
                <c:pt idx="10">
                  <c:v>104000000000</c:v>
                </c:pt>
              </c:numCache>
            </c:numRef>
          </c:val>
        </c:ser>
        <c:ser>
          <c:idx val="1"/>
          <c:order val="1"/>
          <c:tx>
            <c:v>Расчет</c:v>
          </c:tx>
          <c:cat>
            <c:numRef>
              <c:f>AGES!$K$1:$U$1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AGES!$I$1:$I$11</c:f>
              <c:numCache>
                <c:formatCode>General</c:formatCode>
                <c:ptCount val="11"/>
                <c:pt idx="0">
                  <c:v>70516042825.854401</c:v>
                </c:pt>
                <c:pt idx="1">
                  <c:v>74144603109.263306</c:v>
                </c:pt>
                <c:pt idx="2">
                  <c:v>76313269282.808502</c:v>
                </c:pt>
                <c:pt idx="3">
                  <c:v>78407095412.947189</c:v>
                </c:pt>
                <c:pt idx="4">
                  <c:v>80636151010.3983</c:v>
                </c:pt>
                <c:pt idx="5">
                  <c:v>83037393849.702301</c:v>
                </c:pt>
                <c:pt idx="6">
                  <c:v>85616766052.316498</c:v>
                </c:pt>
                <c:pt idx="7">
                  <c:v>88375407677.110107</c:v>
                </c:pt>
                <c:pt idx="8">
                  <c:v>91314933812.009796</c:v>
                </c:pt>
                <c:pt idx="9">
                  <c:v>94438352694.921707</c:v>
                </c:pt>
                <c:pt idx="10">
                  <c:v>97750054816.149704</c:v>
                </c:pt>
              </c:numCache>
            </c:numRef>
          </c:val>
        </c:ser>
        <c:marker val="1"/>
        <c:axId val="79752576"/>
        <c:axId val="80352384"/>
      </c:lineChart>
      <c:catAx>
        <c:axId val="79752576"/>
        <c:scaling>
          <c:orientation val="minMax"/>
        </c:scaling>
        <c:axPos val="b"/>
        <c:numFmt formatCode="General" sourceLinked="1"/>
        <c:tickLblPos val="nextTo"/>
        <c:crossAx val="80352384"/>
        <c:crosses val="autoZero"/>
        <c:auto val="1"/>
        <c:lblAlgn val="ctr"/>
        <c:lblOffset val="100"/>
      </c:catAx>
      <c:valAx>
        <c:axId val="80352384"/>
        <c:scaling>
          <c:orientation val="minMax"/>
          <c:min val="60000000000"/>
        </c:scaling>
        <c:axPos val="l"/>
        <c:majorGridlines/>
        <c:numFmt formatCode="General" sourceLinked="1"/>
        <c:tickLblPos val="nextTo"/>
        <c:crossAx val="79752576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ayout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5261415493154876E-2"/>
          <c:y val="1.6829511837770764E-2"/>
          <c:w val="0.77408347098183061"/>
          <c:h val="0.9048995865879037"/>
        </c:manualLayout>
      </c:layout>
      <c:lineChart>
        <c:grouping val="standard"/>
        <c:ser>
          <c:idx val="0"/>
          <c:order val="0"/>
          <c:tx>
            <c:v>Статистика</c:v>
          </c:tx>
          <c:spPr>
            <a:ln>
              <a:noFill/>
            </a:ln>
          </c:spPr>
          <c:marker>
            <c:symbol val="square"/>
            <c:size val="9"/>
            <c:spPr>
              <a:solidFill>
                <a:schemeClr val="accent1"/>
              </a:solidFill>
            </c:spPr>
          </c:marker>
          <c:cat>
            <c:numRef>
              <c:f>AGES!$K$1:$U$1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AGES!$H$1:$H$11</c:f>
              <c:numCache>
                <c:formatCode>General</c:formatCode>
                <c:ptCount val="11"/>
                <c:pt idx="0">
                  <c:v>71860000000</c:v>
                </c:pt>
                <c:pt idx="1">
                  <c:v>75160000000</c:v>
                </c:pt>
                <c:pt idx="2">
                  <c:v>73490000000</c:v>
                </c:pt>
                <c:pt idx="3">
                  <c:v>78160000000</c:v>
                </c:pt>
                <c:pt idx="4">
                  <c:v>78640000000</c:v>
                </c:pt>
                <c:pt idx="5">
                  <c:v>85740000000</c:v>
                </c:pt>
                <c:pt idx="6">
                  <c:v>89360000000</c:v>
                </c:pt>
                <c:pt idx="7">
                  <c:v>97330000000</c:v>
                </c:pt>
                <c:pt idx="8">
                  <c:v>100580000000</c:v>
                </c:pt>
                <c:pt idx="9">
                  <c:v>95000000000</c:v>
                </c:pt>
                <c:pt idx="10">
                  <c:v>104000000000</c:v>
                </c:pt>
              </c:numCache>
            </c:numRef>
          </c:val>
        </c:ser>
        <c:ser>
          <c:idx val="1"/>
          <c:order val="1"/>
          <c:tx>
            <c:v>Расчет</c:v>
          </c:tx>
          <c:cat>
            <c:numRef>
              <c:f>AGES!$K$1:$U$1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AGES!$I$1:$I$11</c:f>
              <c:numCache>
                <c:formatCode>General</c:formatCode>
                <c:ptCount val="11"/>
                <c:pt idx="0">
                  <c:v>70516042825.854401</c:v>
                </c:pt>
                <c:pt idx="1">
                  <c:v>74144603109.263306</c:v>
                </c:pt>
                <c:pt idx="2">
                  <c:v>76313269282.808502</c:v>
                </c:pt>
                <c:pt idx="3">
                  <c:v>78407095412.947189</c:v>
                </c:pt>
                <c:pt idx="4">
                  <c:v>80636151010.3983</c:v>
                </c:pt>
                <c:pt idx="5">
                  <c:v>83037393849.702301</c:v>
                </c:pt>
                <c:pt idx="6">
                  <c:v>85616766052.316498</c:v>
                </c:pt>
                <c:pt idx="7">
                  <c:v>88375407677.110107</c:v>
                </c:pt>
                <c:pt idx="8">
                  <c:v>91314933812.009796</c:v>
                </c:pt>
                <c:pt idx="9">
                  <c:v>94438352694.921707</c:v>
                </c:pt>
                <c:pt idx="10">
                  <c:v>97750054816.149704</c:v>
                </c:pt>
              </c:numCache>
            </c:numRef>
          </c:val>
        </c:ser>
        <c:marker val="1"/>
        <c:axId val="80378112"/>
        <c:axId val="80384000"/>
      </c:lineChart>
      <c:catAx>
        <c:axId val="80378112"/>
        <c:scaling>
          <c:orientation val="minMax"/>
        </c:scaling>
        <c:axPos val="b"/>
        <c:numFmt formatCode="General" sourceLinked="1"/>
        <c:tickLblPos val="nextTo"/>
        <c:crossAx val="80384000"/>
        <c:crosses val="autoZero"/>
        <c:auto val="1"/>
        <c:lblAlgn val="ctr"/>
        <c:lblOffset val="100"/>
      </c:catAx>
      <c:valAx>
        <c:axId val="80384000"/>
        <c:scaling>
          <c:orientation val="minMax"/>
          <c:min val="60000000000"/>
        </c:scaling>
        <c:axPos val="l"/>
        <c:majorGridlines/>
        <c:numFmt formatCode="General" sourceLinked="1"/>
        <c:tickLblPos val="nextTo"/>
        <c:crossAx val="803781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633204181753904E-2"/>
          <c:y val="4.6785456439649424E-2"/>
          <c:w val="0.7981538201663263"/>
          <c:h val="0.85888518148060478"/>
        </c:manualLayout>
      </c:layout>
      <c:lineChart>
        <c:grouping val="standard"/>
        <c:ser>
          <c:idx val="2"/>
          <c:order val="2"/>
          <c:tx>
            <c:strRef>
              <c:f>Лист1!$C$1</c:f>
            </c:strRef>
          </c:tx>
          <c:spPr>
            <a:ln w="28575">
              <a:noFill/>
            </a:ln>
          </c:spPr>
          <c:val>
            <c:numRef>
              <c:f>Лист1!$C$2:$C$10</c:f>
            </c:numRef>
          </c:val>
        </c:ser>
        <c:ser>
          <c:idx val="3"/>
          <c:order val="3"/>
          <c:tx>
            <c:strRef>
              <c:f>Лист1!$D$1</c:f>
            </c:strRef>
          </c:tx>
          <c:spPr>
            <a:ln w="28575">
              <a:noFill/>
            </a:ln>
          </c:spPr>
          <c:val>
            <c:numRef>
              <c:f>Лист1!$D$2:$D$10</c:f>
            </c:numRef>
          </c:val>
        </c:ser>
        <c:ser>
          <c:idx val="4"/>
          <c:order val="4"/>
          <c:tx>
            <c:strRef>
              <c:f>"Статистика"</c:f>
            </c:strRef>
          </c:tx>
          <c:spPr>
            <a:ln>
              <a:noFill/>
            </a:ln>
          </c:spPr>
          <c:cat>
            <c:multiLvlStrRef>
              <c:f>AGES!$K$1:$U$1</c:f>
            </c:multiLvlStrRef>
          </c:cat>
          <c:val>
            <c:numRef>
              <c:f>AGES!$B$49:$B$59</c:f>
            </c:numRef>
          </c:val>
        </c:ser>
        <c:ser>
          <c:idx val="5"/>
          <c:order val="5"/>
          <c:tx>
            <c:strRef>
              <c:f>"Расчет"</c:f>
            </c:strRef>
          </c:tx>
          <c:spPr>
            <a:ln w="28575">
              <a:noFill/>
            </a:ln>
          </c:spPr>
          <c:cat>
            <c:multiLvlStrRef>
              <c:f>AGES!$K$1:$U$1</c:f>
            </c:multiLvlStrRef>
          </c:cat>
          <c:val>
            <c:numRef>
              <c:f>AGES!$C$49:$C$59</c:f>
            </c:numRef>
          </c:val>
        </c:ser>
        <c:ser>
          <c:idx val="6"/>
          <c:order val="6"/>
          <c:tx>
            <c:strRef>
              <c:f>"Статистика"</c:f>
            </c:strRef>
          </c:tx>
          <c:spPr>
            <a:ln>
              <a:noFill/>
            </a:ln>
          </c:spPr>
          <c:cat>
            <c:multiLvlStrRef>
              <c:f>AGES!$K$1:$U$1</c:f>
            </c:multiLvlStrRef>
          </c:cat>
          <c:val>
            <c:numRef>
              <c:f>AGES!$D$13:$D$23</c:f>
            </c:numRef>
          </c:val>
        </c:ser>
        <c:ser>
          <c:idx val="7"/>
          <c:order val="7"/>
          <c:tx>
            <c:strRef>
              <c:f>"Расчет"</c:f>
            </c:strRef>
          </c:tx>
          <c:spPr>
            <a:ln w="28575">
              <a:noFill/>
            </a:ln>
          </c:spPr>
          <c:cat>
            <c:multiLvlStrRef>
              <c:f>AGES!$K$1:$U$1</c:f>
            </c:multiLvlStrRef>
          </c:cat>
          <c:val>
            <c:numRef>
              <c:f>AGES!$E$13:$E$23</c:f>
            </c:numRef>
          </c:val>
        </c:ser>
        <c:ser>
          <c:idx val="0"/>
          <c:order val="0"/>
          <c:tx>
            <c:v>Статистика</c:v>
          </c:tx>
          <c:spPr>
            <a:ln>
              <a:noFill/>
            </a:ln>
          </c:spPr>
          <c:marker>
            <c:symbol val="square"/>
            <c:size val="9"/>
          </c:marker>
          <c:cat>
            <c:numRef>
              <c:f>AGES!$K$1:$U$1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AGES!$D$13:$D$23</c:f>
              <c:numCache>
                <c:formatCode>General</c:formatCode>
                <c:ptCount val="11"/>
                <c:pt idx="0">
                  <c:v>20790000000</c:v>
                </c:pt>
                <c:pt idx="1">
                  <c:v>25114000000</c:v>
                </c:pt>
                <c:pt idx="2">
                  <c:v>37493730000</c:v>
                </c:pt>
                <c:pt idx="3">
                  <c:v>41217870000</c:v>
                </c:pt>
                <c:pt idx="4">
                  <c:v>38161788000</c:v>
                </c:pt>
                <c:pt idx="5">
                  <c:v>45903648000</c:v>
                </c:pt>
                <c:pt idx="6">
                  <c:v>57023757000</c:v>
                </c:pt>
                <c:pt idx="7">
                  <c:v>74217525000</c:v>
                </c:pt>
                <c:pt idx="8">
                  <c:v>70988465000</c:v>
                </c:pt>
                <c:pt idx="9">
                  <c:v>89507195000</c:v>
                </c:pt>
                <c:pt idx="10">
                  <c:v>89507195000</c:v>
                </c:pt>
              </c:numCache>
            </c:numRef>
          </c:val>
        </c:ser>
        <c:ser>
          <c:idx val="1"/>
          <c:order val="1"/>
          <c:tx>
            <c:v>Расчет</c:v>
          </c:tx>
          <c:cat>
            <c:numRef>
              <c:f>AGES!$K$1:$U$1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AGES!$E$13:$E$23</c:f>
              <c:numCache>
                <c:formatCode>General</c:formatCode>
                <c:ptCount val="11"/>
                <c:pt idx="0">
                  <c:v>11901996886.684608</c:v>
                </c:pt>
                <c:pt idx="1">
                  <c:v>23682151839.608997</c:v>
                </c:pt>
                <c:pt idx="2">
                  <c:v>35096596651.194214</c:v>
                </c:pt>
                <c:pt idx="3">
                  <c:v>46178057398.841499</c:v>
                </c:pt>
                <c:pt idx="4">
                  <c:v>57014775374.185104</c:v>
                </c:pt>
                <c:pt idx="5">
                  <c:v>67706285090.951813</c:v>
                </c:pt>
                <c:pt idx="6">
                  <c:v>78351901250.619797</c:v>
                </c:pt>
                <c:pt idx="7">
                  <c:v>89047208893.788513</c:v>
                </c:pt>
                <c:pt idx="8">
                  <c:v>99883163114.998978</c:v>
                </c:pt>
                <c:pt idx="9">
                  <c:v>110946223179.54379</c:v>
                </c:pt>
                <c:pt idx="10">
                  <c:v>122318953171.8804</c:v>
                </c:pt>
              </c:numCache>
            </c:numRef>
          </c:val>
        </c:ser>
        <c:marker val="1"/>
        <c:axId val="80548992"/>
        <c:axId val="80550528"/>
      </c:lineChart>
      <c:catAx>
        <c:axId val="80548992"/>
        <c:scaling>
          <c:orientation val="minMax"/>
        </c:scaling>
        <c:axPos val="b"/>
        <c:numFmt formatCode="General" sourceLinked="1"/>
        <c:tickLblPos val="nextTo"/>
        <c:crossAx val="80550528"/>
        <c:crosses val="autoZero"/>
        <c:auto val="1"/>
        <c:lblAlgn val="ctr"/>
        <c:lblOffset val="100"/>
      </c:catAx>
      <c:valAx>
        <c:axId val="80550528"/>
        <c:scaling>
          <c:orientation val="minMax"/>
        </c:scaling>
        <c:axPos val="l"/>
        <c:majorGridlines/>
        <c:numFmt formatCode="General" sourceLinked="1"/>
        <c:tickLblPos val="nextTo"/>
        <c:crossAx val="80548992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78080331109988987"/>
          <c:y val="0.57276006798709633"/>
          <c:w val="0.20575145301575734"/>
          <c:h val="0.20012695549620174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6332041817539012E-2"/>
          <c:y val="4.6785456439649424E-2"/>
          <c:w val="0.7981538201663263"/>
          <c:h val="0.85888518148060478"/>
        </c:manualLayout>
      </c:layout>
      <c:lineChart>
        <c:grouping val="standard"/>
        <c:ser>
          <c:idx val="0"/>
          <c:order val="0"/>
          <c:tx>
            <c:v>Статистика</c:v>
          </c:tx>
          <c:spPr>
            <a:ln>
              <a:noFill/>
            </a:ln>
          </c:spPr>
          <c:marker>
            <c:symbol val="square"/>
            <c:size val="9"/>
          </c:marker>
          <c:cat>
            <c:numRef>
              <c:f>AGES!$K$1:$U$1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AGES!$D$13:$D$23</c:f>
              <c:numCache>
                <c:formatCode>General</c:formatCode>
                <c:ptCount val="11"/>
                <c:pt idx="0">
                  <c:v>20790000000</c:v>
                </c:pt>
                <c:pt idx="1">
                  <c:v>25114000000</c:v>
                </c:pt>
                <c:pt idx="2">
                  <c:v>37493730000</c:v>
                </c:pt>
                <c:pt idx="3">
                  <c:v>41217870000</c:v>
                </c:pt>
                <c:pt idx="4">
                  <c:v>38161788000</c:v>
                </c:pt>
                <c:pt idx="5">
                  <c:v>45903648000</c:v>
                </c:pt>
                <c:pt idx="6">
                  <c:v>57023757000</c:v>
                </c:pt>
                <c:pt idx="7">
                  <c:v>74217525000</c:v>
                </c:pt>
                <c:pt idx="8">
                  <c:v>70988465000</c:v>
                </c:pt>
                <c:pt idx="9">
                  <c:v>89507195000</c:v>
                </c:pt>
                <c:pt idx="10">
                  <c:v>89507195000</c:v>
                </c:pt>
              </c:numCache>
            </c:numRef>
          </c:val>
        </c:ser>
        <c:ser>
          <c:idx val="1"/>
          <c:order val="1"/>
          <c:tx>
            <c:v>Расчет</c:v>
          </c:tx>
          <c:cat>
            <c:numRef>
              <c:f>AGES!$K$1:$U$1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AGES!$E$13:$E$23</c:f>
              <c:numCache>
                <c:formatCode>General</c:formatCode>
                <c:ptCount val="11"/>
                <c:pt idx="0">
                  <c:v>11901996886.684608</c:v>
                </c:pt>
                <c:pt idx="1">
                  <c:v>23682151839.608997</c:v>
                </c:pt>
                <c:pt idx="2">
                  <c:v>35096596651.194229</c:v>
                </c:pt>
                <c:pt idx="3">
                  <c:v>46178057398.841499</c:v>
                </c:pt>
                <c:pt idx="4">
                  <c:v>57014775374.185104</c:v>
                </c:pt>
                <c:pt idx="5">
                  <c:v>67706285090.951813</c:v>
                </c:pt>
                <c:pt idx="6">
                  <c:v>78351901250.619797</c:v>
                </c:pt>
                <c:pt idx="7">
                  <c:v>89047208893.788513</c:v>
                </c:pt>
                <c:pt idx="8">
                  <c:v>99883163114.998978</c:v>
                </c:pt>
                <c:pt idx="9">
                  <c:v>110946223179.54379</c:v>
                </c:pt>
                <c:pt idx="10">
                  <c:v>122318953171.8804</c:v>
                </c:pt>
              </c:numCache>
            </c:numRef>
          </c:val>
        </c:ser>
        <c:marker val="1"/>
        <c:axId val="80572416"/>
        <c:axId val="80573952"/>
      </c:lineChart>
      <c:catAx>
        <c:axId val="80572416"/>
        <c:scaling>
          <c:orientation val="minMax"/>
        </c:scaling>
        <c:axPos val="b"/>
        <c:numFmt formatCode="General" sourceLinked="1"/>
        <c:tickLblPos val="nextTo"/>
        <c:crossAx val="80573952"/>
        <c:crosses val="autoZero"/>
        <c:auto val="1"/>
        <c:lblAlgn val="ctr"/>
        <c:lblOffset val="100"/>
      </c:catAx>
      <c:valAx>
        <c:axId val="80573952"/>
        <c:scaling>
          <c:orientation val="minMax"/>
        </c:scaling>
        <c:axPos val="l"/>
        <c:majorGridlines/>
        <c:numFmt formatCode="General" sourceLinked="1"/>
        <c:tickLblPos val="nextTo"/>
        <c:crossAx val="80572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941871202413062"/>
          <c:y val="0.49933868998685882"/>
          <c:w val="0.1871360039298342"/>
          <c:h val="0.14138969272626858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1208573928258975"/>
          <c:y val="7.4548702245552642E-2"/>
          <c:w val="0.68637248468941381"/>
          <c:h val="0.79822506561679785"/>
        </c:manualLayout>
      </c:layout>
      <c:lineChart>
        <c:grouping val="standard"/>
        <c:ser>
          <c:idx val="0"/>
          <c:order val="0"/>
          <c:tx>
            <c:v>расчет</c:v>
          </c:tx>
          <c:cat>
            <c:numRef>
              <c:f>AGES!$S$2:$S$12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AGES!$O$2:$O$12</c:f>
              <c:numCache>
                <c:formatCode>General</c:formatCode>
                <c:ptCount val="11"/>
                <c:pt idx="0">
                  <c:v>184012235658.98178</c:v>
                </c:pt>
                <c:pt idx="1">
                  <c:v>194150604963.62042</c:v>
                </c:pt>
                <c:pt idx="2">
                  <c:v>203430875346.3082</c:v>
                </c:pt>
                <c:pt idx="3">
                  <c:v>226377008996.396</c:v>
                </c:pt>
                <c:pt idx="4">
                  <c:v>242692258540.51801</c:v>
                </c:pt>
                <c:pt idx="5">
                  <c:v>256317070650.42603</c:v>
                </c:pt>
                <c:pt idx="6">
                  <c:v>268910090467.93903</c:v>
                </c:pt>
                <c:pt idx="7">
                  <c:v>281204696340.8941</c:v>
                </c:pt>
                <c:pt idx="8">
                  <c:v>293547049154.10693</c:v>
                </c:pt>
                <c:pt idx="9">
                  <c:v>306114581333.55298</c:v>
                </c:pt>
                <c:pt idx="10">
                  <c:v>319007564089.763</c:v>
                </c:pt>
              </c:numCache>
            </c:numRef>
          </c:val>
        </c:ser>
        <c:ser>
          <c:idx val="1"/>
          <c:order val="1"/>
          <c:tx>
            <c:v>статистика</c:v>
          </c:tx>
          <c:spPr>
            <a:ln>
              <a:noFill/>
            </a:ln>
          </c:spPr>
          <c:cat>
            <c:numRef>
              <c:f>AGES!$S$2:$S$12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AGES!$P$2:$P$12</c:f>
              <c:numCache>
                <c:formatCode>General</c:formatCode>
                <c:ptCount val="11"/>
                <c:pt idx="0">
                  <c:v>35613000000</c:v>
                </c:pt>
                <c:pt idx="1">
                  <c:v>59239000000</c:v>
                </c:pt>
                <c:pt idx="2">
                  <c:v>56848000000</c:v>
                </c:pt>
                <c:pt idx="3">
                  <c:v>258135000000</c:v>
                </c:pt>
                <c:pt idx="4">
                  <c:v>365683000000</c:v>
                </c:pt>
                <c:pt idx="5">
                  <c:v>61359000000</c:v>
                </c:pt>
                <c:pt idx="6">
                  <c:v>202539000000</c:v>
                </c:pt>
                <c:pt idx="7">
                  <c:v>156242000000</c:v>
                </c:pt>
                <c:pt idx="8">
                  <c:v>213476000000</c:v>
                </c:pt>
                <c:pt idx="9">
                  <c:v>213476000000</c:v>
                </c:pt>
                <c:pt idx="10">
                  <c:v>213476000000</c:v>
                </c:pt>
              </c:numCache>
            </c:numRef>
          </c:val>
        </c:ser>
        <c:marker val="1"/>
        <c:axId val="80689024"/>
        <c:axId val="80690560"/>
      </c:lineChart>
      <c:catAx>
        <c:axId val="80689024"/>
        <c:scaling>
          <c:orientation val="minMax"/>
        </c:scaling>
        <c:axPos val="b"/>
        <c:numFmt formatCode="General" sourceLinked="1"/>
        <c:tickLblPos val="nextTo"/>
        <c:crossAx val="80690560"/>
        <c:crosses val="autoZero"/>
        <c:auto val="1"/>
        <c:lblAlgn val="ctr"/>
        <c:lblOffset val="100"/>
      </c:catAx>
      <c:valAx>
        <c:axId val="80690560"/>
        <c:scaling>
          <c:orientation val="minMax"/>
        </c:scaling>
        <c:axPos val="l"/>
        <c:majorGridlines/>
        <c:numFmt formatCode="General" sourceLinked="1"/>
        <c:tickLblPos val="nextTo"/>
        <c:crossAx val="80689024"/>
        <c:crosses val="autoZero"/>
        <c:crossBetween val="between"/>
      </c:valAx>
    </c:plotArea>
    <c:legend>
      <c:legendPos val="r"/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614190730102314"/>
          <c:y val="4.2459155954794263E-2"/>
          <c:w val="0.77027597930843672"/>
          <c:h val="0.85722633908098778"/>
        </c:manualLayout>
      </c:layout>
      <c:lineChart>
        <c:grouping val="standard"/>
        <c:ser>
          <c:idx val="0"/>
          <c:order val="0"/>
          <c:tx>
            <c:v>ВРП</c:v>
          </c:tx>
          <c:cat>
            <c:numRef>
              <c:f>AGES!$S$2:$S$22</c:f>
              <c:numCache>
                <c:formatCode>General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AGES!$M$2:$M$21</c:f>
              <c:numCache>
                <c:formatCode>General</c:formatCode>
                <c:ptCount val="20"/>
                <c:pt idx="0">
                  <c:v>105132409817.86534</c:v>
                </c:pt>
                <c:pt idx="1">
                  <c:v>111264893933.90811</c:v>
                </c:pt>
                <c:pt idx="2">
                  <c:v>114782382150.54071</c:v>
                </c:pt>
                <c:pt idx="3">
                  <c:v>117976803866.4892</c:v>
                </c:pt>
                <c:pt idx="4">
                  <c:v>121225612021.93991</c:v>
                </c:pt>
                <c:pt idx="5">
                  <c:v>124606208123.62505</c:v>
                </c:pt>
                <c:pt idx="6">
                  <c:v>128134980163.62492</c:v>
                </c:pt>
                <c:pt idx="7">
                  <c:v>131815015665.72212</c:v>
                </c:pt>
                <c:pt idx="8">
                  <c:v>135647221090.0849</c:v>
                </c:pt>
                <c:pt idx="9">
                  <c:v>139632972597.43079</c:v>
                </c:pt>
                <c:pt idx="10">
                  <c:v>143774607932.08588</c:v>
                </c:pt>
                <c:pt idx="11">
                  <c:v>148075376672.01401</c:v>
                </c:pt>
                <c:pt idx="12">
                  <c:v>152539289884.61249</c:v>
                </c:pt>
                <c:pt idx="13">
                  <c:v>157170984100.16089</c:v>
                </c:pt>
                <c:pt idx="14">
                  <c:v>161975621125.00629</c:v>
                </c:pt>
                <c:pt idx="15">
                  <c:v>166958820249.87469</c:v>
                </c:pt>
                <c:pt idx="16">
                  <c:v>172126614742.80441</c:v>
                </c:pt>
                <c:pt idx="17">
                  <c:v>177485425377.8457</c:v>
                </c:pt>
                <c:pt idx="18">
                  <c:v>183042045641.4729</c:v>
                </c:pt>
                <c:pt idx="19">
                  <c:v>188803634937.36292</c:v>
                </c:pt>
              </c:numCache>
            </c:numRef>
          </c:val>
        </c:ser>
        <c:ser>
          <c:idx val="1"/>
          <c:order val="1"/>
          <c:tx>
            <c:v>статистика</c:v>
          </c:tx>
          <c:spPr>
            <a:ln>
              <a:noFill/>
            </a:ln>
          </c:spPr>
          <c:marker>
            <c:spPr>
              <a:ln cap="rnd"/>
            </c:spPr>
          </c:marker>
          <c:val>
            <c:numRef>
              <c:f>AGES!$N$2:$N$12</c:f>
              <c:numCache>
                <c:formatCode>General</c:formatCode>
                <c:ptCount val="11"/>
                <c:pt idx="0">
                  <c:v>105050000000</c:v>
                </c:pt>
                <c:pt idx="1">
                  <c:v>109880000000</c:v>
                </c:pt>
                <c:pt idx="2">
                  <c:v>107430000000</c:v>
                </c:pt>
                <c:pt idx="3">
                  <c:v>114260000000</c:v>
                </c:pt>
                <c:pt idx="4">
                  <c:v>115330000000</c:v>
                </c:pt>
                <c:pt idx="5">
                  <c:v>123420000000</c:v>
                </c:pt>
                <c:pt idx="6">
                  <c:v>131720000000</c:v>
                </c:pt>
                <c:pt idx="7">
                  <c:v>143370000000</c:v>
                </c:pt>
                <c:pt idx="8">
                  <c:v>146540000000</c:v>
                </c:pt>
                <c:pt idx="9">
                  <c:v>129250000000</c:v>
                </c:pt>
                <c:pt idx="10">
                  <c:v>141560000000</c:v>
                </c:pt>
              </c:numCache>
            </c:numRef>
          </c:val>
        </c:ser>
        <c:marker val="1"/>
        <c:axId val="80710272"/>
        <c:axId val="80728832"/>
      </c:lineChart>
      <c:dateAx>
        <c:axId val="80710272"/>
        <c:scaling>
          <c:orientation val="minMax"/>
        </c:scaling>
        <c:axPos val="b"/>
        <c:numFmt formatCode="General" sourceLinked="1"/>
        <c:tickLblPos val="nextTo"/>
        <c:crossAx val="80728832"/>
        <c:crosses val="autoZero"/>
        <c:lblOffset val="100"/>
        <c:baseTimeUnit val="days"/>
      </c:dateAx>
      <c:valAx>
        <c:axId val="80728832"/>
        <c:scaling>
          <c:orientation val="minMax"/>
          <c:min val="80000000000"/>
        </c:scaling>
        <c:axPos val="l"/>
        <c:majorGridlines/>
        <c:numFmt formatCode="General" sourceLinked="1"/>
        <c:tickLblPos val="nextTo"/>
        <c:crossAx val="80710272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5901908660497498E-2"/>
          <c:y val="7.022534364050409E-2"/>
          <c:w val="0.73777391402505665"/>
          <c:h val="0.79823471468692631"/>
        </c:manualLayout>
      </c:layout>
      <c:lineChart>
        <c:grouping val="standard"/>
        <c:ser>
          <c:idx val="0"/>
          <c:order val="0"/>
          <c:tx>
            <c:v>сценарий 1</c:v>
          </c:tx>
          <c:cat>
            <c:numRef>
              <c:f>AGES!$P$3:$P$22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AGES!$K$3:$K$22</c:f>
              <c:numCache>
                <c:formatCode>General</c:formatCode>
                <c:ptCount val="20"/>
                <c:pt idx="0">
                  <c:v>105132409817.86531</c:v>
                </c:pt>
                <c:pt idx="1">
                  <c:v>111264893933.90811</c:v>
                </c:pt>
                <c:pt idx="2">
                  <c:v>114782382150.54071</c:v>
                </c:pt>
                <c:pt idx="3">
                  <c:v>117976803866.4892</c:v>
                </c:pt>
                <c:pt idx="4">
                  <c:v>121225612021.93991</c:v>
                </c:pt>
                <c:pt idx="5">
                  <c:v>124606208123.62502</c:v>
                </c:pt>
                <c:pt idx="6">
                  <c:v>128134980163.62492</c:v>
                </c:pt>
                <c:pt idx="7">
                  <c:v>131815015665.72212</c:v>
                </c:pt>
                <c:pt idx="8">
                  <c:v>135647221090.0849</c:v>
                </c:pt>
                <c:pt idx="9">
                  <c:v>139632972597.43079</c:v>
                </c:pt>
                <c:pt idx="10">
                  <c:v>143774607932.08588</c:v>
                </c:pt>
                <c:pt idx="11">
                  <c:v>148075376672.01401</c:v>
                </c:pt>
                <c:pt idx="12">
                  <c:v>149122310175.82867</c:v>
                </c:pt>
                <c:pt idx="13">
                  <c:v>150174144827.78021</c:v>
                </c:pt>
                <c:pt idx="14">
                  <c:v>151255215593.4411</c:v>
                </c:pt>
                <c:pt idx="15">
                  <c:v>152373013432.1777</c:v>
                </c:pt>
                <c:pt idx="16">
                  <c:v>153529439377.91339</c:v>
                </c:pt>
                <c:pt idx="17">
                  <c:v>154724602267.53223</c:v>
                </c:pt>
                <c:pt idx="18">
                  <c:v>155958131254.68478</c:v>
                </c:pt>
                <c:pt idx="19">
                  <c:v>157229618224.9693</c:v>
                </c:pt>
              </c:numCache>
            </c:numRef>
          </c:val>
        </c:ser>
        <c:ser>
          <c:idx val="1"/>
          <c:order val="1"/>
          <c:tx>
            <c:v>статистика</c:v>
          </c:tx>
          <c:spPr>
            <a:ln>
              <a:noFill/>
            </a:ln>
          </c:spPr>
          <c:cat>
            <c:numRef>
              <c:f>AGES!$P$3:$P$22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AGES!$L$3:$L$22</c:f>
              <c:numCache>
                <c:formatCode>General</c:formatCode>
                <c:ptCount val="20"/>
                <c:pt idx="0">
                  <c:v>105050000000</c:v>
                </c:pt>
                <c:pt idx="1">
                  <c:v>109880000000</c:v>
                </c:pt>
                <c:pt idx="2">
                  <c:v>107430000000</c:v>
                </c:pt>
                <c:pt idx="3">
                  <c:v>114260000000</c:v>
                </c:pt>
                <c:pt idx="4">
                  <c:v>115330000000</c:v>
                </c:pt>
                <c:pt idx="5">
                  <c:v>123420000000</c:v>
                </c:pt>
                <c:pt idx="6">
                  <c:v>131720000000</c:v>
                </c:pt>
                <c:pt idx="7">
                  <c:v>143370000000</c:v>
                </c:pt>
                <c:pt idx="8">
                  <c:v>146540000000</c:v>
                </c:pt>
                <c:pt idx="9">
                  <c:v>129250000000</c:v>
                </c:pt>
                <c:pt idx="10">
                  <c:v>141560000000</c:v>
                </c:pt>
              </c:numCache>
            </c:numRef>
          </c:val>
        </c:ser>
        <c:ser>
          <c:idx val="2"/>
          <c:order val="2"/>
          <c:tx>
            <c:v>прогноз</c:v>
          </c:tx>
          <c:cat>
            <c:numRef>
              <c:f>AGES!$P$3:$P$22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AGES!$P$24:$P$43</c:f>
              <c:numCache>
                <c:formatCode>General</c:formatCode>
                <c:ptCount val="20"/>
                <c:pt idx="0">
                  <c:v>105132409817.86531</c:v>
                </c:pt>
                <c:pt idx="1">
                  <c:v>111264893933.90811</c:v>
                </c:pt>
                <c:pt idx="2">
                  <c:v>114782382150.54071</c:v>
                </c:pt>
                <c:pt idx="3">
                  <c:v>117976803866.4892</c:v>
                </c:pt>
                <c:pt idx="4">
                  <c:v>121225612021.93991</c:v>
                </c:pt>
                <c:pt idx="5">
                  <c:v>124606208123.62502</c:v>
                </c:pt>
                <c:pt idx="6">
                  <c:v>128134980163.62492</c:v>
                </c:pt>
                <c:pt idx="7">
                  <c:v>131815015665.72212</c:v>
                </c:pt>
                <c:pt idx="8">
                  <c:v>135647221090.0849</c:v>
                </c:pt>
                <c:pt idx="9">
                  <c:v>139632972597.43079</c:v>
                </c:pt>
                <c:pt idx="10">
                  <c:v>143774607932.08588</c:v>
                </c:pt>
                <c:pt idx="11">
                  <c:v>148075376672.01401</c:v>
                </c:pt>
                <c:pt idx="12">
                  <c:v>152539289884.61243</c:v>
                </c:pt>
                <c:pt idx="13">
                  <c:v>157170984100.16089</c:v>
                </c:pt>
                <c:pt idx="14">
                  <c:v>161975621125.00623</c:v>
                </c:pt>
                <c:pt idx="15">
                  <c:v>166958820249.87469</c:v>
                </c:pt>
                <c:pt idx="16">
                  <c:v>172126614742.80447</c:v>
                </c:pt>
                <c:pt idx="17">
                  <c:v>177485425377.8457</c:v>
                </c:pt>
                <c:pt idx="18">
                  <c:v>183042045641.4729</c:v>
                </c:pt>
                <c:pt idx="19">
                  <c:v>188803634937.36292</c:v>
                </c:pt>
              </c:numCache>
            </c:numRef>
          </c:val>
        </c:ser>
        <c:marker val="1"/>
        <c:axId val="80619776"/>
        <c:axId val="80621568"/>
      </c:lineChart>
      <c:catAx>
        <c:axId val="80619776"/>
        <c:scaling>
          <c:orientation val="minMax"/>
        </c:scaling>
        <c:axPos val="b"/>
        <c:numFmt formatCode="General" sourceLinked="1"/>
        <c:tickLblPos val="nextTo"/>
        <c:crossAx val="80621568"/>
        <c:crosses val="autoZero"/>
        <c:auto val="1"/>
        <c:lblAlgn val="ctr"/>
        <c:lblOffset val="100"/>
        <c:tickLblSkip val="1"/>
      </c:catAx>
      <c:valAx>
        <c:axId val="80621568"/>
        <c:scaling>
          <c:orientation val="minMax"/>
          <c:min val="80000000000"/>
        </c:scaling>
        <c:axPos val="l"/>
        <c:majorGridlines/>
        <c:numFmt formatCode="General" sourceLinked="1"/>
        <c:tickLblPos val="nextTo"/>
        <c:crossAx val="80619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201661314590766"/>
          <c:y val="0.52255435690706831"/>
          <c:w val="0.17542087542087545"/>
          <c:h val="0.19496402572319971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3835520559930038E-2"/>
          <c:y val="9.0043052686729783E-2"/>
          <c:w val="0.76999781277340373"/>
          <c:h val="0.81895201739705237"/>
        </c:manualLayout>
      </c:layout>
      <c:lineChart>
        <c:grouping val="standard"/>
        <c:ser>
          <c:idx val="0"/>
          <c:order val="0"/>
          <c:tx>
            <c:v>сценарий2</c:v>
          </c:tx>
          <c:cat>
            <c:numRef>
              <c:f>AGES!$P$3:$P$22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AGES!$K$26:$K$45</c:f>
              <c:numCache>
                <c:formatCode>General</c:formatCode>
                <c:ptCount val="20"/>
                <c:pt idx="0">
                  <c:v>105132409817.86531</c:v>
                </c:pt>
                <c:pt idx="1">
                  <c:v>111264893933.90811</c:v>
                </c:pt>
                <c:pt idx="2">
                  <c:v>114782382150.54071</c:v>
                </c:pt>
                <c:pt idx="3">
                  <c:v>117976803866.4892</c:v>
                </c:pt>
                <c:pt idx="4">
                  <c:v>121225612021.93991</c:v>
                </c:pt>
                <c:pt idx="5">
                  <c:v>124606208123.62502</c:v>
                </c:pt>
                <c:pt idx="6">
                  <c:v>128134980163.62492</c:v>
                </c:pt>
                <c:pt idx="7">
                  <c:v>131815015665.72212</c:v>
                </c:pt>
                <c:pt idx="8">
                  <c:v>135647221090.0849</c:v>
                </c:pt>
                <c:pt idx="9">
                  <c:v>139632972597.43079</c:v>
                </c:pt>
                <c:pt idx="10">
                  <c:v>143774607932.08588</c:v>
                </c:pt>
                <c:pt idx="11">
                  <c:v>138541418492.66623</c:v>
                </c:pt>
                <c:pt idx="12">
                  <c:v>133628671391.89511</c:v>
                </c:pt>
                <c:pt idx="13">
                  <c:v>129436652217.19122</c:v>
                </c:pt>
                <c:pt idx="14">
                  <c:v>125731643672.07182</c:v>
                </c:pt>
                <c:pt idx="15">
                  <c:v>122323600507.1467</c:v>
                </c:pt>
                <c:pt idx="16">
                  <c:v>119112049366.0508</c:v>
                </c:pt>
                <c:pt idx="17">
                  <c:v>116048282332.7681</c:v>
                </c:pt>
                <c:pt idx="18">
                  <c:v>113108025819.42859</c:v>
                </c:pt>
                <c:pt idx="19">
                  <c:v>110277904443.0939</c:v>
                </c:pt>
              </c:numCache>
            </c:numRef>
          </c:val>
        </c:ser>
        <c:ser>
          <c:idx val="1"/>
          <c:order val="1"/>
          <c:tx>
            <c:v>статистика</c:v>
          </c:tx>
          <c:spPr>
            <a:ln>
              <a:noFill/>
            </a:ln>
          </c:spPr>
          <c:cat>
            <c:numRef>
              <c:f>AGES!$P$3:$P$22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AGES!$L$26:$L$45</c:f>
              <c:numCache>
                <c:formatCode>General</c:formatCode>
                <c:ptCount val="20"/>
                <c:pt idx="0">
                  <c:v>105050000000</c:v>
                </c:pt>
                <c:pt idx="1">
                  <c:v>109880000000</c:v>
                </c:pt>
                <c:pt idx="2">
                  <c:v>107430000000</c:v>
                </c:pt>
                <c:pt idx="3">
                  <c:v>114260000000</c:v>
                </c:pt>
                <c:pt idx="4">
                  <c:v>115330000000</c:v>
                </c:pt>
                <c:pt idx="5">
                  <c:v>123420000000</c:v>
                </c:pt>
                <c:pt idx="6">
                  <c:v>131720000000</c:v>
                </c:pt>
                <c:pt idx="7">
                  <c:v>143370000000</c:v>
                </c:pt>
                <c:pt idx="8">
                  <c:v>146540000000</c:v>
                </c:pt>
                <c:pt idx="9">
                  <c:v>129250000000</c:v>
                </c:pt>
                <c:pt idx="10">
                  <c:v>141560000000</c:v>
                </c:pt>
              </c:numCache>
            </c:numRef>
          </c:val>
        </c:ser>
        <c:ser>
          <c:idx val="2"/>
          <c:order val="2"/>
          <c:tx>
            <c:v>прогноз</c:v>
          </c:tx>
          <c:cat>
            <c:numRef>
              <c:f>AGES!$P$3:$P$22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AGES!$P$24:$P$43</c:f>
              <c:numCache>
                <c:formatCode>General</c:formatCode>
                <c:ptCount val="20"/>
                <c:pt idx="0">
                  <c:v>105132409817.86531</c:v>
                </c:pt>
                <c:pt idx="1">
                  <c:v>111264893933.90811</c:v>
                </c:pt>
                <c:pt idx="2">
                  <c:v>114782382150.54071</c:v>
                </c:pt>
                <c:pt idx="3">
                  <c:v>117976803866.4892</c:v>
                </c:pt>
                <c:pt idx="4">
                  <c:v>121225612021.93991</c:v>
                </c:pt>
                <c:pt idx="5">
                  <c:v>124606208123.62502</c:v>
                </c:pt>
                <c:pt idx="6">
                  <c:v>128134980163.62492</c:v>
                </c:pt>
                <c:pt idx="7">
                  <c:v>131815015665.72212</c:v>
                </c:pt>
                <c:pt idx="8">
                  <c:v>135647221090.0849</c:v>
                </c:pt>
                <c:pt idx="9">
                  <c:v>139632972597.43079</c:v>
                </c:pt>
                <c:pt idx="10">
                  <c:v>143774607932.08588</c:v>
                </c:pt>
                <c:pt idx="11">
                  <c:v>148075376672.01401</c:v>
                </c:pt>
                <c:pt idx="12">
                  <c:v>152539289884.61243</c:v>
                </c:pt>
                <c:pt idx="13">
                  <c:v>157170984100.16089</c:v>
                </c:pt>
                <c:pt idx="14">
                  <c:v>161975621125.00623</c:v>
                </c:pt>
                <c:pt idx="15">
                  <c:v>166958820249.87469</c:v>
                </c:pt>
                <c:pt idx="16">
                  <c:v>172126614742.80447</c:v>
                </c:pt>
                <c:pt idx="17">
                  <c:v>177485425377.8457</c:v>
                </c:pt>
                <c:pt idx="18">
                  <c:v>183042045641.4729</c:v>
                </c:pt>
                <c:pt idx="19">
                  <c:v>188803634937.36292</c:v>
                </c:pt>
              </c:numCache>
            </c:numRef>
          </c:val>
        </c:ser>
        <c:marker val="1"/>
        <c:axId val="80667776"/>
        <c:axId val="80669312"/>
      </c:lineChart>
      <c:catAx>
        <c:axId val="80667776"/>
        <c:scaling>
          <c:orientation val="minMax"/>
        </c:scaling>
        <c:axPos val="b"/>
        <c:numFmt formatCode="General" sourceLinked="1"/>
        <c:tickLblPos val="nextTo"/>
        <c:crossAx val="80669312"/>
        <c:crosses val="autoZero"/>
        <c:auto val="1"/>
        <c:lblAlgn val="ctr"/>
        <c:lblOffset val="100"/>
      </c:catAx>
      <c:valAx>
        <c:axId val="80669312"/>
        <c:scaling>
          <c:orientation val="minMax"/>
          <c:min val="80000000000"/>
        </c:scaling>
        <c:axPos val="l"/>
        <c:majorGridlines/>
        <c:numFmt formatCode="General" sourceLinked="1"/>
        <c:tickLblPos val="nextTo"/>
        <c:crossAx val="80667776"/>
        <c:crosses val="autoZero"/>
        <c:crossBetween val="between"/>
      </c:valAx>
    </c:plotArea>
    <c:legend>
      <c:legendPos val="r"/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908552055993002"/>
          <c:y val="7.7492668884844976E-2"/>
          <c:w val="0.75474781277340364"/>
          <c:h val="0.79392280165250695"/>
        </c:manualLayout>
      </c:layout>
      <c:lineChart>
        <c:grouping val="standard"/>
        <c:ser>
          <c:idx val="0"/>
          <c:order val="0"/>
          <c:tx>
            <c:v>сценарий3</c:v>
          </c:tx>
          <c:cat>
            <c:numRef>
              <c:f>AGES!$P$3:$P$22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AGES!$K$51:$K$70</c:f>
              <c:numCache>
                <c:formatCode>General</c:formatCode>
                <c:ptCount val="20"/>
                <c:pt idx="0">
                  <c:v>105132409817.86531</c:v>
                </c:pt>
                <c:pt idx="1">
                  <c:v>111264893933.90811</c:v>
                </c:pt>
                <c:pt idx="2">
                  <c:v>114782382150.54071</c:v>
                </c:pt>
                <c:pt idx="3">
                  <c:v>117976803866.4892</c:v>
                </c:pt>
                <c:pt idx="4">
                  <c:v>121225612021.93991</c:v>
                </c:pt>
                <c:pt idx="5">
                  <c:v>124606208123.62502</c:v>
                </c:pt>
                <c:pt idx="6">
                  <c:v>128134980163.62492</c:v>
                </c:pt>
                <c:pt idx="7">
                  <c:v>131815015665.72212</c:v>
                </c:pt>
                <c:pt idx="8">
                  <c:v>135647221090.0849</c:v>
                </c:pt>
                <c:pt idx="9">
                  <c:v>139632972597.43079</c:v>
                </c:pt>
                <c:pt idx="10">
                  <c:v>143774607932.08588</c:v>
                </c:pt>
                <c:pt idx="11">
                  <c:v>148075376672.01401</c:v>
                </c:pt>
                <c:pt idx="12">
                  <c:v>155952183952.63821</c:v>
                </c:pt>
                <c:pt idx="13">
                  <c:v>164250048205.6731</c:v>
                </c:pt>
                <c:pt idx="14">
                  <c:v>173002768464.19739</c:v>
                </c:pt>
                <c:pt idx="15">
                  <c:v>182241721436.0795</c:v>
                </c:pt>
                <c:pt idx="16">
                  <c:v>191998229835.38376</c:v>
                </c:pt>
                <c:pt idx="17">
                  <c:v>202304412056.88974</c:v>
                </c:pt>
                <c:pt idx="18">
                  <c:v>213193659006.28958</c:v>
                </c:pt>
                <c:pt idx="19">
                  <c:v>224700963196.7189</c:v>
                </c:pt>
              </c:numCache>
            </c:numRef>
          </c:val>
        </c:ser>
        <c:ser>
          <c:idx val="1"/>
          <c:order val="1"/>
          <c:tx>
            <c:v>статистика</c:v>
          </c:tx>
          <c:spPr>
            <a:ln>
              <a:noFill/>
            </a:ln>
          </c:spPr>
          <c:cat>
            <c:numRef>
              <c:f>AGES!$P$3:$P$22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AGES!$L$26:$L$45</c:f>
              <c:numCache>
                <c:formatCode>General</c:formatCode>
                <c:ptCount val="20"/>
                <c:pt idx="0">
                  <c:v>105050000000</c:v>
                </c:pt>
                <c:pt idx="1">
                  <c:v>109880000000</c:v>
                </c:pt>
                <c:pt idx="2">
                  <c:v>107430000000</c:v>
                </c:pt>
                <c:pt idx="3">
                  <c:v>114260000000</c:v>
                </c:pt>
                <c:pt idx="4">
                  <c:v>115330000000</c:v>
                </c:pt>
                <c:pt idx="5">
                  <c:v>123420000000</c:v>
                </c:pt>
                <c:pt idx="6">
                  <c:v>131720000000</c:v>
                </c:pt>
                <c:pt idx="7">
                  <c:v>143370000000</c:v>
                </c:pt>
                <c:pt idx="8">
                  <c:v>146540000000</c:v>
                </c:pt>
                <c:pt idx="9">
                  <c:v>129250000000</c:v>
                </c:pt>
                <c:pt idx="10">
                  <c:v>141560000000</c:v>
                </c:pt>
              </c:numCache>
            </c:numRef>
          </c:val>
        </c:ser>
        <c:ser>
          <c:idx val="2"/>
          <c:order val="2"/>
          <c:tx>
            <c:v>прогноз</c:v>
          </c:tx>
          <c:cat>
            <c:numRef>
              <c:f>AGES!$P$3:$P$22</c:f>
              <c:numCache>
                <c:formatCode>General</c:formatCode>
                <c:ptCount val="2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</c:numCache>
            </c:numRef>
          </c:cat>
          <c:val>
            <c:numRef>
              <c:f>AGES!$P$24:$P$43</c:f>
              <c:numCache>
                <c:formatCode>General</c:formatCode>
                <c:ptCount val="20"/>
                <c:pt idx="0">
                  <c:v>105132409817.86531</c:v>
                </c:pt>
                <c:pt idx="1">
                  <c:v>111264893933.90811</c:v>
                </c:pt>
                <c:pt idx="2">
                  <c:v>114782382150.54071</c:v>
                </c:pt>
                <c:pt idx="3">
                  <c:v>117976803866.4892</c:v>
                </c:pt>
                <c:pt idx="4">
                  <c:v>121225612021.93991</c:v>
                </c:pt>
                <c:pt idx="5">
                  <c:v>124606208123.62502</c:v>
                </c:pt>
                <c:pt idx="6">
                  <c:v>128134980163.62492</c:v>
                </c:pt>
                <c:pt idx="7">
                  <c:v>131815015665.72212</c:v>
                </c:pt>
                <c:pt idx="8">
                  <c:v>135647221090.0849</c:v>
                </c:pt>
                <c:pt idx="9">
                  <c:v>139632972597.43079</c:v>
                </c:pt>
                <c:pt idx="10">
                  <c:v>143774607932.08588</c:v>
                </c:pt>
                <c:pt idx="11">
                  <c:v>148075376672.01401</c:v>
                </c:pt>
                <c:pt idx="12">
                  <c:v>152539289884.61243</c:v>
                </c:pt>
                <c:pt idx="13">
                  <c:v>157170984100.16089</c:v>
                </c:pt>
                <c:pt idx="14">
                  <c:v>161975621125.00623</c:v>
                </c:pt>
                <c:pt idx="15">
                  <c:v>166958820249.87469</c:v>
                </c:pt>
                <c:pt idx="16">
                  <c:v>172126614742.80447</c:v>
                </c:pt>
                <c:pt idx="17">
                  <c:v>177485425377.8457</c:v>
                </c:pt>
                <c:pt idx="18">
                  <c:v>183042045641.4729</c:v>
                </c:pt>
                <c:pt idx="19">
                  <c:v>188803634937.36292</c:v>
                </c:pt>
              </c:numCache>
            </c:numRef>
          </c:val>
        </c:ser>
        <c:marker val="1"/>
        <c:axId val="80777216"/>
        <c:axId val="80778752"/>
      </c:lineChart>
      <c:catAx>
        <c:axId val="80777216"/>
        <c:scaling>
          <c:orientation val="minMax"/>
        </c:scaling>
        <c:axPos val="b"/>
        <c:numFmt formatCode="General" sourceLinked="1"/>
        <c:tickLblPos val="nextTo"/>
        <c:crossAx val="80778752"/>
        <c:crosses val="autoZero"/>
        <c:auto val="1"/>
        <c:lblAlgn val="ctr"/>
        <c:lblOffset val="100"/>
      </c:catAx>
      <c:valAx>
        <c:axId val="80778752"/>
        <c:scaling>
          <c:orientation val="minMax"/>
          <c:min val="80000000000"/>
        </c:scaling>
        <c:axPos val="l"/>
        <c:majorGridlines/>
        <c:numFmt formatCode="General" sourceLinked="1"/>
        <c:tickLblPos val="nextTo"/>
        <c:crossAx val="80777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572222222222223"/>
          <c:y val="0.56297813766344729"/>
          <c:w val="0.16927777777777778"/>
          <c:h val="0.17945600792514188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21E04-9318-4808-A2BA-67B375D34E3E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48A17-788E-45AC-A1A8-1CA6FC9847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48A17-788E-45AC-A1A8-1CA6FC984719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905580-5479-4CC2-B118-BB5B30BF5A39}" type="datetimeFigureOut">
              <a:rPr lang="ru-RU" smtClean="0"/>
              <a:pPr/>
              <a:t>21.05.2012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380F111-B28B-41F8-9C0A-05A7993AC8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Использование метода параллельного программирования в модели </a:t>
            </a:r>
            <a:r>
              <a:rPr lang="ru-RU" dirty="0"/>
              <a:t>региональной экономики Нижегородской области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студентка 5 курса</a:t>
            </a:r>
          </a:p>
          <a:p>
            <a:r>
              <a:rPr lang="ru-RU" dirty="0"/>
              <a:t>г</a:t>
            </a:r>
            <a:r>
              <a:rPr lang="ru-RU" dirty="0" smtClean="0"/>
              <a:t>руппы МИЭ-51</a:t>
            </a:r>
          </a:p>
          <a:p>
            <a:r>
              <a:rPr lang="ru-RU" dirty="0" smtClean="0"/>
              <a:t>Суханова Ольга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Идентификация сектора Y (объединение всех остальных отраслей)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14282" y="2357430"/>
          <a:ext cx="8572560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Идентификация модели в целом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186766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Экспорт региона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4282" y="2000240"/>
          <a:ext cx="8501122" cy="471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066800"/>
          </a:xfrm>
        </p:spPr>
        <p:txBody>
          <a:bodyPr/>
          <a:lstStyle/>
          <a:p>
            <a:r>
              <a:rPr lang="ru-RU" dirty="0" smtClean="0"/>
              <a:t>Импорт региона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285860"/>
          <a:ext cx="9001156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1069848"/>
          </a:xfrm>
        </p:spPr>
        <p:txBody>
          <a:bodyPr/>
          <a:lstStyle/>
          <a:p>
            <a:r>
              <a:rPr lang="ru-RU" dirty="0" smtClean="0"/>
              <a:t>Прогноз на 10 лет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14282" y="1500174"/>
          <a:ext cx="871543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Сценарий 1. </a:t>
            </a:r>
            <a:r>
              <a:rPr lang="ru-RU" b="1" dirty="0" smtClean="0"/>
              <a:t>И</a:t>
            </a:r>
            <a:r>
              <a:rPr lang="ru-RU" dirty="0" smtClean="0"/>
              <a:t>нвестиции в капитал сократились на 20%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428736"/>
          <a:ext cx="8929718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Сценарий 2. Доля заемного капитала сократилась на 50%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357298"/>
          <a:ext cx="91440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Сценарий 3. Инвестиции в капитал увеличились на 20%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285860"/>
          <a:ext cx="9144000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Для </a:t>
            </a:r>
            <a:r>
              <a:rPr lang="ru-RU" dirty="0" smtClean="0"/>
              <a:t>экономического </a:t>
            </a:r>
            <a:r>
              <a:rPr lang="ru-RU" dirty="0" smtClean="0"/>
              <a:t>развития области необходимо </a:t>
            </a:r>
            <a:r>
              <a:rPr lang="ru-RU" dirty="0" smtClean="0"/>
              <a:t>дать прогноз </a:t>
            </a:r>
            <a:r>
              <a:rPr lang="ru-RU" dirty="0" smtClean="0"/>
              <a:t>ее экономического развития, </a:t>
            </a:r>
            <a:r>
              <a:rPr lang="ru-RU" dirty="0" smtClean="0"/>
              <a:t>что можно сделать на основе имитационной </a:t>
            </a:r>
            <a:r>
              <a:rPr lang="ru-RU" dirty="0" smtClean="0"/>
              <a:t>модели экономики региона</a:t>
            </a:r>
            <a:r>
              <a:rPr lang="ru-RU" dirty="0" smtClean="0"/>
              <a:t>. </a:t>
            </a:r>
            <a:r>
              <a:rPr lang="ru-RU" dirty="0" smtClean="0"/>
              <a:t>Однако подобная  модель содержит большое количество параметров, поэтому самый рациональный способ их подбора основан на методе распараллеливания процессов.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имитационной модели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285992"/>
            <a:ext cx="742955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Нижегородская область</a:t>
            </a:r>
            <a:endParaRPr lang="ru-RU" sz="4000" dirty="0"/>
          </a:p>
        </p:txBody>
      </p:sp>
      <p:cxnSp>
        <p:nvCxnSpPr>
          <p:cNvPr id="6" name="Прямая со стрелкой 5"/>
          <p:cNvCxnSpPr>
            <a:stCxn id="4" idx="2"/>
          </p:cNvCxnSpPr>
          <p:nvPr/>
        </p:nvCxnSpPr>
        <p:spPr>
          <a:xfrm rot="5400000">
            <a:off x="2671746" y="2386002"/>
            <a:ext cx="1085864" cy="2714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10" idx="0"/>
          </p:cNvCxnSpPr>
          <p:nvPr/>
        </p:nvCxnSpPr>
        <p:spPr>
          <a:xfrm>
            <a:off x="4572000" y="3214686"/>
            <a:ext cx="2107421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28596" y="4286256"/>
            <a:ext cx="3786214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Обрабатывающий</a:t>
            </a:r>
          </a:p>
          <a:p>
            <a:pPr algn="ctr"/>
            <a:r>
              <a:rPr lang="ru-RU" sz="3200" dirty="0"/>
              <a:t>к</a:t>
            </a:r>
            <a:r>
              <a:rPr lang="ru-RU" sz="3200" dirty="0" smtClean="0"/>
              <a:t>омплекс (Х)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43438" y="4357694"/>
            <a:ext cx="4071966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Комплекс,</a:t>
            </a:r>
          </a:p>
          <a:p>
            <a:pPr algn="ctr"/>
            <a:r>
              <a:rPr lang="ru-RU" sz="2800" dirty="0"/>
              <a:t>о</a:t>
            </a:r>
            <a:r>
              <a:rPr lang="ru-RU" sz="2800" dirty="0" smtClean="0"/>
              <a:t>бъединяющий все остальные отрасли хозяйства(</a:t>
            </a:r>
            <a:r>
              <a:rPr lang="en-US" sz="2800" dirty="0" smtClean="0"/>
              <a:t>Y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316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85723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429520" y="85723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71934" y="52863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178592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0496" y="357187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stCxn id="5" idx="3"/>
            <a:endCxn id="6" idx="1"/>
          </p:cNvCxnSpPr>
          <p:nvPr/>
        </p:nvCxnSpPr>
        <p:spPr>
          <a:xfrm>
            <a:off x="1700186" y="1314432"/>
            <a:ext cx="572933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2"/>
            <a:endCxn id="8" idx="1"/>
          </p:cNvCxnSpPr>
          <p:nvPr/>
        </p:nvCxnSpPr>
        <p:spPr>
          <a:xfrm rot="16200000" flipH="1">
            <a:off x="2385994" y="628624"/>
            <a:ext cx="471494" cy="27575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8" idx="3"/>
            <a:endCxn id="6" idx="2"/>
          </p:cNvCxnSpPr>
          <p:nvPr/>
        </p:nvCxnSpPr>
        <p:spPr>
          <a:xfrm flipV="1">
            <a:off x="4914896" y="1771632"/>
            <a:ext cx="2971824" cy="4714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0" idx="0"/>
            <a:endCxn id="8" idx="2"/>
          </p:cNvCxnSpPr>
          <p:nvPr/>
        </p:nvCxnSpPr>
        <p:spPr>
          <a:xfrm rot="5400000" flipH="1" flipV="1">
            <a:off x="4021921" y="3136101"/>
            <a:ext cx="87155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1"/>
            <a:endCxn id="5" idx="2"/>
          </p:cNvCxnSpPr>
          <p:nvPr/>
        </p:nvCxnSpPr>
        <p:spPr>
          <a:xfrm rot="10800000">
            <a:off x="1242986" y="1771632"/>
            <a:ext cx="2828948" cy="39719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3"/>
            <a:endCxn id="6" idx="2"/>
          </p:cNvCxnSpPr>
          <p:nvPr/>
        </p:nvCxnSpPr>
        <p:spPr>
          <a:xfrm flipV="1">
            <a:off x="4986334" y="1771632"/>
            <a:ext cx="2900386" cy="39719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0" idx="3"/>
            <a:endCxn id="6" idx="2"/>
          </p:cNvCxnSpPr>
          <p:nvPr/>
        </p:nvCxnSpPr>
        <p:spPr>
          <a:xfrm flipV="1">
            <a:off x="4914896" y="1771632"/>
            <a:ext cx="2971824" cy="22574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0" idx="1"/>
            <a:endCxn id="5" idx="2"/>
          </p:cNvCxnSpPr>
          <p:nvPr/>
        </p:nvCxnSpPr>
        <p:spPr>
          <a:xfrm rot="10800000">
            <a:off x="1242986" y="1771632"/>
            <a:ext cx="2757510" cy="22574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Описание обрабатывающего сектора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500034" y="1714488"/>
          <a:ext cx="6715172" cy="757743"/>
        </p:xfrm>
        <a:graphic>
          <a:graphicData uri="http://schemas.openxmlformats.org/presentationml/2006/ole">
            <p:oleObj spid="_x0000_s1025" name="Формула" r:id="rId4" imgW="2451100" imgH="279400" progId="Equation.3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8596" y="2643182"/>
          <a:ext cx="6715172" cy="911937"/>
        </p:xfrm>
        <a:graphic>
          <a:graphicData uri="http://schemas.openxmlformats.org/presentationml/2006/ole">
            <p:oleObj spid="_x0000_s1027" name="Формула" r:id="rId5" imgW="3086100" imgH="419100" progId="Equation.3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28596" y="3571876"/>
          <a:ext cx="6334125" cy="1733550"/>
        </p:xfrm>
        <a:graphic>
          <a:graphicData uri="http://schemas.openxmlformats.org/presentationml/2006/ole">
            <p:oleObj spid="_x0000_s1031" name="Формула" r:id="rId6" imgW="2501640" imgH="685800" progId="Equation.3">
              <p:embed/>
            </p:oleObj>
          </a:graphicData>
        </a:graphic>
      </p:graphicFrame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571472" y="5000635"/>
          <a:ext cx="5286412" cy="1191303"/>
        </p:xfrm>
        <a:graphic>
          <a:graphicData uri="http://schemas.openxmlformats.org/presentationml/2006/ole">
            <p:oleObj spid="_x0000_s1033" name="Формула" r:id="rId7" imgW="20320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285720" y="714356"/>
          <a:ext cx="4286280" cy="938290"/>
        </p:xfrm>
        <a:graphic>
          <a:graphicData uri="http://schemas.openxmlformats.org/presentationml/2006/ole">
            <p:oleObj spid="_x0000_s18433" r:id="rId4" imgW="1917700" imgH="419100" progId="">
              <p:embed/>
            </p:oleObj>
          </a:graphicData>
        </a:graphic>
      </p:graphicFrame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57158" y="1857364"/>
          <a:ext cx="2119327" cy="571504"/>
        </p:xfrm>
        <a:graphic>
          <a:graphicData uri="http://schemas.openxmlformats.org/presentationml/2006/ole">
            <p:oleObj spid="_x0000_s18435" name="Формула" r:id="rId5" imgW="850900" imgH="228600" progId="Equation.3">
              <p:embed/>
            </p:oleObj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357158" y="2786058"/>
          <a:ext cx="3727766" cy="1000132"/>
        </p:xfrm>
        <a:graphic>
          <a:graphicData uri="http://schemas.openxmlformats.org/presentationml/2006/ole">
            <p:oleObj spid="_x0000_s18437" name="Формула" r:id="rId6" imgW="1562100" imgH="419100" progId="Equation.3">
              <p:embed/>
            </p:oleObj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5000628" y="3071810"/>
          <a:ext cx="2000264" cy="484912"/>
        </p:xfrm>
        <a:graphic>
          <a:graphicData uri="http://schemas.openxmlformats.org/presentationml/2006/ole">
            <p:oleObj spid="_x0000_s18439" name="Формула" r:id="rId7" imgW="939800" imgH="228600" progId="Equation.3">
              <p:embed/>
            </p:oleObj>
          </a:graphicData>
        </a:graphic>
      </p:graphicFrame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428596" y="4000504"/>
          <a:ext cx="7786742" cy="1057458"/>
        </p:xfrm>
        <a:graphic>
          <a:graphicData uri="http://schemas.openxmlformats.org/presentationml/2006/ole">
            <p:oleObj spid="_x0000_s18441" name="Формула" r:id="rId8" imgW="3086100" imgH="419100" progId="Equation.3">
              <p:embed/>
            </p:oleObj>
          </a:graphicData>
        </a:graphic>
      </p:graphicFrame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571471" y="5286388"/>
          <a:ext cx="4929223" cy="607047"/>
        </p:xfrm>
        <a:graphic>
          <a:graphicData uri="http://schemas.openxmlformats.org/presentationml/2006/ole">
            <p:oleObj spid="_x0000_s18443" name="Формула" r:id="rId9" imgW="1930400" imgH="241300" progId="Equation.3">
              <p:embed/>
            </p:oleObj>
          </a:graphicData>
        </a:graphic>
      </p:graphicFrame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445" name="Object 13"/>
          <p:cNvGraphicFramePr>
            <a:graphicFrameLocks noChangeAspect="1"/>
          </p:cNvGraphicFramePr>
          <p:nvPr/>
        </p:nvGraphicFramePr>
        <p:xfrm>
          <a:off x="5572132" y="5286388"/>
          <a:ext cx="3111840" cy="642942"/>
        </p:xfrm>
        <a:graphic>
          <a:graphicData uri="http://schemas.openxmlformats.org/presentationml/2006/ole">
            <p:oleObj spid="_x0000_s18445" r:id="rId10" imgW="1155700" imgH="2413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285720" y="1000108"/>
          <a:ext cx="4714908" cy="514728"/>
        </p:xfrm>
        <a:graphic>
          <a:graphicData uri="http://schemas.openxmlformats.org/presentationml/2006/ole">
            <p:oleObj spid="_x0000_s19462" r:id="rId4" imgW="2184400" imgH="241300" progId="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85720" y="1857364"/>
          <a:ext cx="2628918" cy="571504"/>
        </p:xfrm>
        <a:graphic>
          <a:graphicData uri="http://schemas.openxmlformats.org/presentationml/2006/ole">
            <p:oleObj spid="_x0000_s19461" r:id="rId5" imgW="1091726" imgH="241195" progId="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285720" y="2714620"/>
          <a:ext cx="2643206" cy="635386"/>
        </p:xfrm>
        <a:graphic>
          <a:graphicData uri="http://schemas.openxmlformats.org/presentationml/2006/ole">
            <p:oleObj spid="_x0000_s19460" r:id="rId6" imgW="990170" imgH="241195" progId="">
              <p:embed/>
            </p:oleObj>
          </a:graphicData>
        </a:graphic>
      </p:graphicFrame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072074"/>
            <a:ext cx="8929718" cy="857256"/>
          </a:xfrm>
          <a:prstGeom prst="rect">
            <a:avLst/>
          </a:prstGeom>
          <a:noFill/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1171575"/>
            <a:ext cx="20313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1419225"/>
            <a:ext cx="20313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93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		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9" y="3643314"/>
            <a:ext cx="4071966" cy="430370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357694"/>
            <a:ext cx="8424189" cy="428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285720" y="714356"/>
          <a:ext cx="3896618" cy="857256"/>
        </p:xfrm>
        <a:graphic>
          <a:graphicData uri="http://schemas.openxmlformats.org/presentationml/2006/ole">
            <p:oleObj spid="_x0000_s20481" name="Формула" r:id="rId4" imgW="1905000" imgH="419100" progId="Equation.3">
              <p:embed/>
            </p:oleObj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7" y="2000240"/>
            <a:ext cx="8286809" cy="9697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Идентификация сектора Х (обрабатывающее производство).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285992"/>
          <a:ext cx="8501122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202</TotalTime>
  <Words>166</Words>
  <Application>Microsoft Office PowerPoint</Application>
  <PresentationFormat>Экран (4:3)</PresentationFormat>
  <Paragraphs>51</Paragraphs>
  <Slides>17</Slides>
  <Notes>17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Городская</vt:lpstr>
      <vt:lpstr>Формула</vt:lpstr>
      <vt:lpstr>Использование метода параллельного программирования в модели региональной экономики Нижегородской области </vt:lpstr>
      <vt:lpstr>Актуальность</vt:lpstr>
      <vt:lpstr>Описание имитационной модели</vt:lpstr>
      <vt:lpstr>Слайд 4</vt:lpstr>
      <vt:lpstr>Описание обрабатывающего сектора</vt:lpstr>
      <vt:lpstr>Слайд 6</vt:lpstr>
      <vt:lpstr>Слайд 7</vt:lpstr>
      <vt:lpstr>Слайд 8</vt:lpstr>
      <vt:lpstr>Идентификация сектора Х (обрабатывающее производство).</vt:lpstr>
      <vt:lpstr>Идентификация сектора Y (объединение всех остальных отраслей)</vt:lpstr>
      <vt:lpstr>Идентификация модели в целом</vt:lpstr>
      <vt:lpstr>Экспорт региона</vt:lpstr>
      <vt:lpstr>Импорт региона</vt:lpstr>
      <vt:lpstr>Прогноз на 10 лет</vt:lpstr>
      <vt:lpstr>Сценарий 1. Инвестиции в капитал сократились на 20%</vt:lpstr>
      <vt:lpstr>Сценарий 2. Доля заемного капитала сократилась на 50%</vt:lpstr>
      <vt:lpstr>Сценарий 3. Инвестиции в капитал увеличились на 20%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региональной экономики Нижегородской области </dc:title>
  <dc:creator>Note</dc:creator>
  <cp:lastModifiedBy>olenev</cp:lastModifiedBy>
  <cp:revision>27</cp:revision>
  <dcterms:created xsi:type="dcterms:W3CDTF">2011-05-22T18:50:03Z</dcterms:created>
  <dcterms:modified xsi:type="dcterms:W3CDTF">2012-05-21T12:42:51Z</dcterms:modified>
</cp:coreProperties>
</file>