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86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636" y="7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759AF-683F-4915-B821-2772D346A0F7}" type="datetimeFigureOut">
              <a:rPr lang="ru-RU" smtClean="0"/>
              <a:t>20.05.2012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515A1-C772-419C-A9EE-AEF9550C800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759AF-683F-4915-B821-2772D346A0F7}" type="datetimeFigureOut">
              <a:rPr lang="ru-RU" smtClean="0"/>
              <a:t>20.05.2012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515A1-C772-419C-A9EE-AEF9550C800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759AF-683F-4915-B821-2772D346A0F7}" type="datetimeFigureOut">
              <a:rPr lang="ru-RU" smtClean="0"/>
              <a:t>20.05.2012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515A1-C772-419C-A9EE-AEF9550C800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759AF-683F-4915-B821-2772D346A0F7}" type="datetimeFigureOut">
              <a:rPr lang="ru-RU" smtClean="0"/>
              <a:t>20.05.2012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515A1-C772-419C-A9EE-AEF9550C800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759AF-683F-4915-B821-2772D346A0F7}" type="datetimeFigureOut">
              <a:rPr lang="ru-RU" smtClean="0"/>
              <a:t>20.05.2012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515A1-C772-419C-A9EE-AEF9550C800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759AF-683F-4915-B821-2772D346A0F7}" type="datetimeFigureOut">
              <a:rPr lang="ru-RU" smtClean="0"/>
              <a:t>20.05.2012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515A1-C772-419C-A9EE-AEF9550C800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759AF-683F-4915-B821-2772D346A0F7}" type="datetimeFigureOut">
              <a:rPr lang="ru-RU" smtClean="0"/>
              <a:t>20.05.2012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515A1-C772-419C-A9EE-AEF9550C800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759AF-683F-4915-B821-2772D346A0F7}" type="datetimeFigureOut">
              <a:rPr lang="ru-RU" smtClean="0"/>
              <a:t>20.05.2012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515A1-C772-419C-A9EE-AEF9550C800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759AF-683F-4915-B821-2772D346A0F7}" type="datetimeFigureOut">
              <a:rPr lang="ru-RU" smtClean="0"/>
              <a:t>20.05.2012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515A1-C772-419C-A9EE-AEF9550C800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759AF-683F-4915-B821-2772D346A0F7}" type="datetimeFigureOut">
              <a:rPr lang="ru-RU" smtClean="0"/>
              <a:t>20.05.2012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515A1-C772-419C-A9EE-AEF9550C800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759AF-683F-4915-B821-2772D346A0F7}" type="datetimeFigureOut">
              <a:rPr lang="ru-RU" smtClean="0"/>
              <a:t>20.05.2012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99515A1-C772-419C-A9EE-AEF9550C8008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38759AF-683F-4915-B821-2772D346A0F7}" type="datetimeFigureOut">
              <a:rPr lang="ru-RU" smtClean="0"/>
              <a:t>20.05.2012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99515A1-C772-419C-A9EE-AEF9550C8008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eg"/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dictionary-economics.ru/" TargetMode="External"/><Relationship Id="rId2" Type="http://schemas.openxmlformats.org/officeDocument/2006/relationships/hyperlink" Target="http://www.economywatch.com/economic-statistics/country/Norway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mcds.ru/default.asp?Mode=Review&amp;ID_L0=6&amp;ID_L1=55&amp;ID_L2=546&amp;ID_L3=3847&amp;ID=&amp;ID_Review=61878" TargetMode="External"/><Relationship Id="rId5" Type="http://schemas.openxmlformats.org/officeDocument/2006/relationships/hyperlink" Target="http://matlab.exponenta.ru/curvefitting/3_6.php" TargetMode="External"/><Relationship Id="rId4" Type="http://schemas.openxmlformats.org/officeDocument/2006/relationships/hyperlink" Target="http://matlab.exponenta.ru/curvefitting/function_2_2.php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7" Type="http://schemas.openxmlformats.org/officeDocument/2006/relationships/image" Target="../media/image11.pn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3137520"/>
          </a:xfrm>
        </p:spPr>
        <p:txBody>
          <a:bodyPr>
            <a:normAutofit/>
          </a:bodyPr>
          <a:lstStyle/>
          <a:p>
            <a:pPr algn="ctr"/>
            <a:r>
              <a:rPr lang="en-US" i="1" dirty="0">
                <a:solidFill>
                  <a:schemeClr val="accent2">
                    <a:lumMod val="75000"/>
                  </a:schemeClr>
                </a:solidFill>
              </a:rPr>
              <a:t>Analysis of the Norwegian economy and forecasts </a:t>
            </a:r>
            <a:r>
              <a:rPr lang="en-US" i="1" dirty="0" smtClean="0">
                <a:solidFill>
                  <a:schemeClr val="accent2">
                    <a:lumMod val="75000"/>
                  </a:schemeClr>
                </a:solidFill>
              </a:rPr>
              <a:t>for the </a:t>
            </a:r>
            <a:r>
              <a:rPr lang="en-US" i="1" dirty="0">
                <a:solidFill>
                  <a:schemeClr val="accent2">
                    <a:lumMod val="75000"/>
                  </a:schemeClr>
                </a:solidFill>
              </a:rPr>
              <a:t>years 2010-2020.</a:t>
            </a:r>
            <a:endParaRPr lang="ru-RU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652120" y="5589240"/>
            <a:ext cx="28083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Slabtcova</a:t>
            </a:r>
            <a:r>
              <a:rPr lang="en-US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Anastasia</a:t>
            </a:r>
          </a:p>
          <a:p>
            <a:pPr algn="ctr"/>
            <a:r>
              <a:rPr lang="en-US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2012</a:t>
            </a:r>
            <a:endParaRPr lang="ru-RU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48657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25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 descr="C:\Users\Настя\Documents\Универ\ДИПЛОМ\Новая папка\мое\Графики\Kpr.jpg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980728"/>
            <a:ext cx="4320480" cy="292494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Рисунок 4" descr="F:\хор\графики с процентами, когда с до 2010 совпад\фотки\Qpr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3717032"/>
            <a:ext cx="4283968" cy="295232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7" name="TextBox 6"/>
          <p:cNvSpPr txBox="1"/>
          <p:nvPr/>
        </p:nvSpPr>
        <p:spPr>
          <a:xfrm>
            <a:off x="755576" y="4149080"/>
            <a:ext cx="31683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Figure 14. </a:t>
            </a:r>
            <a:r>
              <a:rPr lang="en-US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Forecast </a:t>
            </a:r>
            <a:r>
              <a:rPr lang="en-US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graphic for </a:t>
            </a:r>
            <a:r>
              <a:rPr lang="en-US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capital</a:t>
            </a:r>
            <a:endParaRPr lang="ru-RU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932040" y="3070701"/>
            <a:ext cx="35160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Figure 15. </a:t>
            </a:r>
            <a:r>
              <a:rPr lang="en-US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Forecast </a:t>
            </a:r>
            <a:r>
              <a:rPr lang="en-US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graphic for </a:t>
            </a:r>
            <a:r>
              <a:rPr lang="en-US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final </a:t>
            </a:r>
            <a:r>
              <a:rPr lang="en-US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consumption </a:t>
            </a:r>
            <a:endParaRPr lang="ru-RU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21674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 descr="C:\Users\Настя\Documents\Универ\ДИПЛОМ\Новая папка\мое\Графики\Lpr.jpg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467" y="1052736"/>
            <a:ext cx="4449541" cy="284595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Рисунок 4" descr="C:\Users\Настя\Documents\Универ\ДИПЛОМ\Новая папка\мое\Графики\Ypr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3898687"/>
            <a:ext cx="4148933" cy="279844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TextBox 5"/>
          <p:cNvSpPr txBox="1"/>
          <p:nvPr/>
        </p:nvSpPr>
        <p:spPr>
          <a:xfrm>
            <a:off x="107504" y="4139426"/>
            <a:ext cx="42484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Figure 16. </a:t>
            </a:r>
            <a:r>
              <a:rPr lang="en-US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Forecast </a:t>
            </a:r>
            <a:r>
              <a:rPr lang="en-US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graphic for </a:t>
            </a:r>
            <a:r>
              <a:rPr lang="en-US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labor</a:t>
            </a:r>
            <a:endParaRPr lang="en-US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/>
            <a:r>
              <a:rPr lang="en-US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788024" y="3216096"/>
            <a:ext cx="42839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Figure 17. </a:t>
            </a:r>
            <a:r>
              <a:rPr lang="en-US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Forecast graphic for </a:t>
            </a:r>
            <a:r>
              <a:rPr lang="en-US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GDP</a:t>
            </a:r>
            <a:endParaRPr lang="en-US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/>
            <a:endParaRPr lang="ru-RU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1812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19256" cy="1143000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5.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    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Negative forecast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ru-RU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Объект 3" descr="C:\Users\Настя\Desktop\Новая папка (2)\23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556792"/>
            <a:ext cx="4464496" cy="259228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Рисунок 4" descr="F:\хор\графики с процентами, когда с до 2010 совпад\фотки\Eprpes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3969715"/>
            <a:ext cx="4203948" cy="267766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TextBox 5"/>
          <p:cNvSpPr txBox="1"/>
          <p:nvPr/>
        </p:nvSpPr>
        <p:spPr>
          <a:xfrm>
            <a:off x="467544" y="4324454"/>
            <a:ext cx="40324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Figure 18. </a:t>
            </a:r>
            <a:r>
              <a:rPr lang="en-US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Negative </a:t>
            </a:r>
            <a:r>
              <a:rPr lang="en-US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forecast for GDP</a:t>
            </a:r>
            <a:endParaRPr lang="ru-RU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860032" y="3501008"/>
            <a:ext cx="41319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Figure 19. </a:t>
            </a:r>
            <a:r>
              <a:rPr lang="en-US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Negative forecast for </a:t>
            </a:r>
            <a:r>
              <a:rPr lang="en-US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exports </a:t>
            </a:r>
            <a:endParaRPr lang="ru-RU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00006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 descr="F:\хор\графики с процентами, когда с до 2010 совпад\фотки\Iprpes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3789040"/>
            <a:ext cx="4335413" cy="286322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Рисунок 4" descr="F:\хор\графики с процентами, когда с до 2010 совпад\фотки\Jprpes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655" y="1052736"/>
            <a:ext cx="4320480" cy="289815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TextBox 5"/>
          <p:cNvSpPr txBox="1"/>
          <p:nvPr/>
        </p:nvSpPr>
        <p:spPr>
          <a:xfrm>
            <a:off x="103327" y="4149080"/>
            <a:ext cx="45271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Figure 20. </a:t>
            </a:r>
            <a:r>
              <a:rPr lang="en-US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Negative forecast for </a:t>
            </a:r>
            <a:r>
              <a:rPr lang="en-US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investments</a:t>
            </a:r>
            <a:endParaRPr lang="ru-RU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860032" y="3356992"/>
            <a:ext cx="4104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Figure 21. </a:t>
            </a:r>
            <a:r>
              <a:rPr lang="en-US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Negative forecast for </a:t>
            </a:r>
            <a:r>
              <a:rPr lang="en-US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imports </a:t>
            </a:r>
            <a:endParaRPr lang="ru-RU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991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 descr="F:\хор\графики с процентами, когда с до 2010 совпад\фотки\Kprpes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041229"/>
            <a:ext cx="4392488" cy="288415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Рисунок 4" descr="C:\Users\Настя\Desktop\Новая папка (2)\28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3933056"/>
            <a:ext cx="4228331" cy="268833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TextBox 5"/>
          <p:cNvSpPr txBox="1"/>
          <p:nvPr/>
        </p:nvSpPr>
        <p:spPr>
          <a:xfrm>
            <a:off x="251520" y="4062963"/>
            <a:ext cx="4104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Figure </a:t>
            </a:r>
            <a:r>
              <a:rPr lang="en-US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22</a:t>
            </a:r>
            <a:r>
              <a:rPr lang="en-US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Negative forecast </a:t>
            </a:r>
            <a:r>
              <a:rPr lang="en-US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for capital </a:t>
            </a:r>
            <a:endParaRPr lang="ru-RU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788025" y="3501008"/>
            <a:ext cx="4084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Figure </a:t>
            </a:r>
            <a:r>
              <a:rPr lang="en-US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23</a:t>
            </a:r>
            <a:r>
              <a:rPr lang="en-US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Negative forecast </a:t>
            </a:r>
            <a:r>
              <a:rPr lang="en-US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for labor </a:t>
            </a:r>
            <a:endParaRPr lang="ru-RU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3384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 descr="F:\хор\графики с процентами, когда с до 2010 совпад\фотки\Qprpes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1628800"/>
            <a:ext cx="5343525" cy="39433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1907704" y="5661248"/>
            <a:ext cx="52565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Figure 24</a:t>
            </a:r>
            <a:r>
              <a:rPr lang="en-US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Negative  </a:t>
            </a:r>
            <a:r>
              <a:rPr lang="en-US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forecast </a:t>
            </a:r>
            <a:r>
              <a:rPr lang="en-US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for final </a:t>
            </a:r>
            <a:r>
              <a:rPr lang="en-US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consumption   </a:t>
            </a:r>
            <a:endParaRPr lang="ru-RU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6568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Literature</a:t>
            </a:r>
            <a:endParaRPr lang="ru-RU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ru-RU" dirty="0" smtClean="0">
                <a:solidFill>
                  <a:srgbClr val="002060"/>
                </a:solidFill>
              </a:rPr>
              <a:t>Оленев </a:t>
            </a:r>
            <a:r>
              <a:rPr lang="ru-RU" dirty="0">
                <a:solidFill>
                  <a:srgbClr val="002060"/>
                </a:solidFill>
              </a:rPr>
              <a:t>Н.Н., Печёнкин Р.В., Чернецов А.М. «Параллельное программирование в </a:t>
            </a:r>
            <a:r>
              <a:rPr lang="ru-RU" dirty="0" err="1">
                <a:solidFill>
                  <a:srgbClr val="002060"/>
                </a:solidFill>
              </a:rPr>
              <a:t>MatLab</a:t>
            </a:r>
            <a:r>
              <a:rPr lang="ru-RU" dirty="0">
                <a:solidFill>
                  <a:srgbClr val="002060"/>
                </a:solidFill>
              </a:rPr>
              <a:t> и его приложения», вычислительный центр </a:t>
            </a:r>
            <a:r>
              <a:rPr lang="ru-RU" dirty="0" err="1">
                <a:solidFill>
                  <a:srgbClr val="002060"/>
                </a:solidFill>
              </a:rPr>
              <a:t>им.А.А.Дороницына</a:t>
            </a:r>
            <a:r>
              <a:rPr lang="ru-RU" dirty="0">
                <a:solidFill>
                  <a:srgbClr val="002060"/>
                </a:solidFill>
              </a:rPr>
              <a:t> РАН, Москва 2007.</a:t>
            </a:r>
          </a:p>
          <a:p>
            <a:pPr lvl="0"/>
            <a:r>
              <a:rPr lang="ru-RU" dirty="0">
                <a:solidFill>
                  <a:srgbClr val="002060"/>
                </a:solidFill>
              </a:rPr>
              <a:t>Моисеев Н.Н. Простейшие математические модели экономического прогнозирования. М.: Знание, 1975</a:t>
            </a:r>
          </a:p>
          <a:p>
            <a:pPr lvl="0"/>
            <a:r>
              <a:rPr lang="ru-RU" dirty="0">
                <a:solidFill>
                  <a:srgbClr val="002060"/>
                </a:solidFill>
              </a:rPr>
              <a:t>Иванилов Ю.П., Лотов А.В. Математические модели в экономике. М.: Наука, 1979. 304 с.</a:t>
            </a:r>
          </a:p>
          <a:p>
            <a:pPr lvl="0"/>
            <a:r>
              <a:rPr lang="ru-RU" dirty="0" err="1">
                <a:solidFill>
                  <a:srgbClr val="002060"/>
                </a:solidFill>
              </a:rPr>
              <a:t>Тейл</a:t>
            </a:r>
            <a:r>
              <a:rPr lang="ru-RU" dirty="0">
                <a:solidFill>
                  <a:srgbClr val="002060"/>
                </a:solidFill>
              </a:rPr>
              <a:t> Г. Экономические прогнозы и принятие решений . М.1971.488с.</a:t>
            </a:r>
          </a:p>
          <a:p>
            <a:pPr lvl="0"/>
            <a:r>
              <a:rPr lang="ru-RU" u="sng" dirty="0">
                <a:hlinkClick r:id="rId2"/>
              </a:rPr>
              <a:t>http://www.economywatch.com/economic-statistics/country/Norway/</a:t>
            </a:r>
            <a:endParaRPr lang="ru-RU" dirty="0"/>
          </a:p>
          <a:p>
            <a:pPr lvl="0"/>
            <a:r>
              <a:rPr lang="ru-RU" u="sng" dirty="0">
                <a:hlinkClick r:id="rId3"/>
              </a:rPr>
              <a:t>http://dictionary-economics.ru/</a:t>
            </a:r>
            <a:endParaRPr lang="ru-RU" dirty="0"/>
          </a:p>
          <a:p>
            <a:pPr lvl="0"/>
            <a:r>
              <a:rPr lang="ru-RU" u="sng" dirty="0">
                <a:hlinkClick r:id="rId4"/>
              </a:rPr>
              <a:t>http://matlab.exponenta.ru/curvefitting/function_2_2.php</a:t>
            </a:r>
            <a:endParaRPr lang="ru-RU" dirty="0"/>
          </a:p>
          <a:p>
            <a:pPr lvl="0"/>
            <a:r>
              <a:rPr lang="ru-RU" u="sng" dirty="0">
                <a:hlinkClick r:id="rId5"/>
              </a:rPr>
              <a:t>http://matlab.exponenta.ru/curvefitting/3_6.php</a:t>
            </a:r>
            <a:endParaRPr lang="ru-RU" dirty="0"/>
          </a:p>
          <a:p>
            <a:r>
              <a:rPr lang="ru-RU" u="sng" dirty="0">
                <a:hlinkClick r:id="rId6"/>
              </a:rPr>
              <a:t>http://www.mcds.ru/default.asp?Mode=Review&amp;ID_L0=6&amp;ID_L1=55&amp;ID_L2=546&amp;ID_L3=3847&amp;ID=&amp;ID_Review=61878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1254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500"/>
                            </p:stCondLst>
                            <p:childTnLst>
                              <p:par>
                                <p:cTn id="30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500"/>
                            </p:stCondLst>
                            <p:childTnLst>
                              <p:par>
                                <p:cTn id="37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500"/>
                            </p:stCondLst>
                            <p:childTnLst>
                              <p:par>
                                <p:cTn id="44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6500"/>
                            </p:stCondLst>
                            <p:childTnLst>
                              <p:par>
                                <p:cTn id="51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7500"/>
                            </p:stCondLst>
                            <p:childTnLst>
                              <p:par>
                                <p:cTn id="58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8500"/>
                            </p:stCondLst>
                            <p:childTnLst>
                              <p:par>
                                <p:cTn id="6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Content</a:t>
            </a:r>
            <a:endParaRPr lang="ru-RU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i="1" dirty="0" smtClean="0">
                <a:solidFill>
                  <a:srgbClr val="002060"/>
                </a:solidFill>
              </a:rPr>
              <a:t>1.  Problem </a:t>
            </a:r>
            <a:r>
              <a:rPr lang="en-US" b="1" i="1" dirty="0">
                <a:solidFill>
                  <a:srgbClr val="002060"/>
                </a:solidFill>
              </a:rPr>
              <a:t>statement</a:t>
            </a:r>
            <a:r>
              <a:rPr lang="en-US" b="1" i="1" dirty="0" smtClean="0">
                <a:solidFill>
                  <a:srgbClr val="002060"/>
                </a:solidFill>
              </a:rPr>
              <a:t>.</a:t>
            </a:r>
          </a:p>
          <a:p>
            <a:pPr marL="0" indent="0">
              <a:buNone/>
            </a:pPr>
            <a:r>
              <a:rPr lang="en-US" b="1" i="1" dirty="0" smtClean="0">
                <a:solidFill>
                  <a:srgbClr val="002060"/>
                </a:solidFill>
              </a:rPr>
              <a:t>2.  Fitting </a:t>
            </a:r>
            <a:r>
              <a:rPr lang="en-US" b="1" i="1" dirty="0">
                <a:solidFill>
                  <a:srgbClr val="002060"/>
                </a:solidFill>
              </a:rPr>
              <a:t>of parameters</a:t>
            </a:r>
            <a:r>
              <a:rPr lang="en-US" b="1" i="1" dirty="0" smtClean="0">
                <a:solidFill>
                  <a:srgbClr val="002060"/>
                </a:solidFill>
              </a:rPr>
              <a:t>.</a:t>
            </a:r>
          </a:p>
          <a:p>
            <a:pPr marL="0" indent="0">
              <a:buNone/>
            </a:pPr>
            <a:r>
              <a:rPr lang="en-US" b="1" i="1" dirty="0" smtClean="0">
                <a:solidFill>
                  <a:srgbClr val="002060"/>
                </a:solidFill>
              </a:rPr>
              <a:t>3.</a:t>
            </a:r>
            <a:r>
              <a:rPr lang="en-US" b="1" i="1" dirty="0">
                <a:solidFill>
                  <a:srgbClr val="002060"/>
                </a:solidFill>
              </a:rPr>
              <a:t> </a:t>
            </a:r>
            <a:r>
              <a:rPr lang="en-US" b="1" i="1" dirty="0" smtClean="0">
                <a:solidFill>
                  <a:srgbClr val="002060"/>
                </a:solidFill>
              </a:rPr>
              <a:t> The </a:t>
            </a:r>
            <a:r>
              <a:rPr lang="en-US" b="1" i="1" dirty="0">
                <a:solidFill>
                  <a:srgbClr val="002060"/>
                </a:solidFill>
              </a:rPr>
              <a:t>result of the identification of models</a:t>
            </a:r>
            <a:r>
              <a:rPr lang="en-US" b="1" i="1" dirty="0" smtClean="0">
                <a:solidFill>
                  <a:srgbClr val="002060"/>
                </a:solidFill>
              </a:rPr>
              <a:t>.</a:t>
            </a:r>
          </a:p>
          <a:p>
            <a:pPr marL="0" indent="0">
              <a:buNone/>
            </a:pPr>
            <a:r>
              <a:rPr lang="en-US" b="1" i="1" dirty="0" smtClean="0">
                <a:solidFill>
                  <a:srgbClr val="002060"/>
                </a:solidFill>
              </a:rPr>
              <a:t>4.  The </a:t>
            </a:r>
            <a:r>
              <a:rPr lang="en-US" b="1" i="1" dirty="0">
                <a:solidFill>
                  <a:srgbClr val="002060"/>
                </a:solidFill>
              </a:rPr>
              <a:t>baseline forecast</a:t>
            </a:r>
            <a:r>
              <a:rPr lang="en-US" b="1" i="1" dirty="0" smtClean="0">
                <a:solidFill>
                  <a:srgbClr val="002060"/>
                </a:solidFill>
              </a:rPr>
              <a:t>.</a:t>
            </a:r>
          </a:p>
          <a:p>
            <a:pPr marL="0" indent="0">
              <a:buNone/>
            </a:pPr>
            <a:r>
              <a:rPr lang="en-US" b="1" i="1" dirty="0" smtClean="0">
                <a:solidFill>
                  <a:srgbClr val="002060"/>
                </a:solidFill>
              </a:rPr>
              <a:t>5.  Negative </a:t>
            </a:r>
            <a:r>
              <a:rPr lang="en-US" b="1" i="1" dirty="0">
                <a:solidFill>
                  <a:srgbClr val="002060"/>
                </a:solidFill>
              </a:rPr>
              <a:t>forecast.</a:t>
            </a:r>
            <a:endParaRPr lang="en-US" b="1" i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en-US" b="1" i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en-US" b="1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b="1" i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en-US" sz="1800" b="1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b="1" i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ru-RU" b="1" i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49584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500"/>
                            </p:stCondLst>
                            <p:childTnLst>
                              <p:par>
                                <p:cTn id="2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500"/>
                            </p:stCondLst>
                            <p:childTnLst>
                              <p:par>
                                <p:cTn id="3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1143000"/>
          </a:xfrm>
        </p:spPr>
        <p:txBody>
          <a:bodyPr/>
          <a:lstStyle/>
          <a:p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   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Problem 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statement.</a:t>
            </a:r>
            <a:endParaRPr lang="ru-RU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ru-RU" sz="2000" i="1" smtClean="0">
                        <a:solidFill>
                          <a:srgbClr val="002060"/>
                        </a:solidFill>
                        <a:latin typeface="Cambria Math"/>
                        <a:ea typeface="Calibri"/>
                        <a:cs typeface="Times New Roman"/>
                      </a:rPr>
                      <m:t>𝑌</m:t>
                    </m:r>
                    <m:d>
                      <m:dPr>
                        <m:ctrlPr>
                          <a:rPr lang="ru-RU" sz="2000" i="1">
                            <a:solidFill>
                              <a:srgbClr val="002060"/>
                            </a:solidFill>
                            <a:effectLst/>
                            <a:latin typeface="Cambria Math"/>
                          </a:rPr>
                        </m:ctrlPr>
                      </m:dPr>
                      <m:e>
                        <m:r>
                          <a:rPr lang="ru-RU" sz="2000" i="1">
                            <a:solidFill>
                              <a:srgbClr val="002060"/>
                            </a:solidFill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𝑡</m:t>
                        </m:r>
                      </m:e>
                    </m:d>
                    <m:r>
                      <a:rPr lang="ru-RU" sz="2000" i="1">
                        <a:solidFill>
                          <a:srgbClr val="002060"/>
                        </a:solidFill>
                        <a:effectLst/>
                        <a:latin typeface="Cambria Math"/>
                        <a:ea typeface="Calibri"/>
                        <a:cs typeface="Times New Roman"/>
                      </a:rPr>
                      <m:t> </m:t>
                    </m:r>
                  </m:oMath>
                </a14:m>
                <a:r>
                  <a:rPr lang="ru-RU" sz="2000" dirty="0" smtClean="0">
                    <a:solidFill>
                      <a:srgbClr val="002060"/>
                    </a:solidFill>
                    <a:latin typeface="Times New Roman" pitchFamily="18" charset="0"/>
                    <a:ea typeface="Times New Roman"/>
                    <a:cs typeface="Times New Roman" pitchFamily="18" charset="0"/>
                  </a:rPr>
                  <a:t>-</a:t>
                </a:r>
                <a:r>
                  <a:rPr lang="en-US" sz="2000" dirty="0">
                    <a:solidFill>
                      <a:srgbClr val="002060"/>
                    </a:solidFill>
                    <a:latin typeface="Times New Roman" pitchFamily="18" charset="0"/>
                    <a:ea typeface="Times New Roman"/>
                    <a:cs typeface="Times New Roman" pitchFamily="18" charset="0"/>
                  </a:rPr>
                  <a:t> gross domestic product (GDP) </a:t>
                </a:r>
                <a:endParaRPr lang="ru-RU" sz="2000" dirty="0">
                  <a:solidFill>
                    <a:srgbClr val="002060"/>
                  </a:solidFill>
                  <a:latin typeface="Times New Roman" pitchFamily="18" charset="0"/>
                  <a:ea typeface="Times New Roman"/>
                  <a:cs typeface="Times New Roman" pitchFamily="18" charset="0"/>
                </a:endParaRP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ru-RU" sz="2000" i="1">
                        <a:solidFill>
                          <a:srgbClr val="002060"/>
                        </a:solidFill>
                        <a:latin typeface="Cambria Math"/>
                        <a:ea typeface="Calibri"/>
                        <a:cs typeface="Times New Roman"/>
                      </a:rPr>
                      <m:t>𝐾</m:t>
                    </m:r>
                    <m:d>
                      <m:dPr>
                        <m:ctrlPr>
                          <a:rPr lang="ru-RU" sz="2000" i="1">
                            <a:solidFill>
                              <a:srgbClr val="002060"/>
                            </a:solidFill>
                            <a:effectLst/>
                            <a:latin typeface="Cambria Math"/>
                          </a:rPr>
                        </m:ctrlPr>
                      </m:dPr>
                      <m:e>
                        <m:r>
                          <a:rPr lang="ru-RU" sz="2000" i="1">
                            <a:solidFill>
                              <a:srgbClr val="002060"/>
                            </a:solidFill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𝑡</m:t>
                        </m:r>
                      </m:e>
                    </m:d>
                    <m:r>
                      <a:rPr lang="ru-RU" sz="2000" i="1">
                        <a:solidFill>
                          <a:srgbClr val="002060"/>
                        </a:solidFill>
                        <a:effectLst/>
                        <a:latin typeface="Cambria Math"/>
                        <a:ea typeface="Calibri"/>
                        <a:cs typeface="Times New Roman"/>
                      </a:rPr>
                      <m:t> </m:t>
                    </m:r>
                  </m:oMath>
                </a14:m>
                <a:r>
                  <a:rPr lang="ru-RU" sz="2000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- </a:t>
                </a:r>
                <a:r>
                  <a:rPr lang="en-US" sz="2000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the </a:t>
                </a:r>
                <a:r>
                  <a:rPr lang="en-US" sz="2000" dirty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volume of </a:t>
                </a:r>
                <a:r>
                  <a:rPr lang="en-US" sz="2000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capital</a:t>
                </a:r>
                <a:endParaRPr lang="ru-RU" sz="2000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ru-RU" sz="2000" i="1">
                        <a:solidFill>
                          <a:srgbClr val="002060"/>
                        </a:solidFill>
                        <a:latin typeface="Cambria Math"/>
                        <a:ea typeface="Calibri"/>
                        <a:cs typeface="Times New Roman"/>
                      </a:rPr>
                      <m:t>𝐿</m:t>
                    </m:r>
                    <m:d>
                      <m:dPr>
                        <m:ctrlPr>
                          <a:rPr lang="ru-RU" sz="2000" i="1">
                            <a:solidFill>
                              <a:srgbClr val="002060"/>
                            </a:solidFill>
                            <a:effectLst/>
                            <a:latin typeface="Cambria Math"/>
                          </a:rPr>
                        </m:ctrlPr>
                      </m:dPr>
                      <m:e>
                        <m:r>
                          <a:rPr lang="ru-RU" sz="2000" i="1">
                            <a:solidFill>
                              <a:srgbClr val="002060"/>
                            </a:solidFill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𝑡</m:t>
                        </m:r>
                      </m:e>
                    </m:d>
                    <m:r>
                      <a:rPr lang="ru-RU" sz="2000" i="1">
                        <a:solidFill>
                          <a:srgbClr val="002060"/>
                        </a:solidFill>
                        <a:effectLst/>
                        <a:latin typeface="Cambria Math"/>
                        <a:ea typeface="Calibri"/>
                        <a:cs typeface="Times New Roman"/>
                      </a:rPr>
                      <m:t> </m:t>
                    </m:r>
                  </m:oMath>
                </a14:m>
                <a:r>
                  <a:rPr lang="ru-RU" sz="2000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- </a:t>
                </a:r>
                <a:r>
                  <a:rPr lang="en-US" sz="2000" dirty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average number of employees in the </a:t>
                </a:r>
                <a:r>
                  <a:rPr lang="en-US" sz="2000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country</a:t>
                </a:r>
              </a:p>
              <a:p>
                <a:pPr marL="0" indent="0">
                  <a:buNone/>
                </a:pPr>
                <a:endParaRPr lang="en-US" sz="2000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ru-RU" sz="2000" i="1" smtClean="0">
                            <a:solidFill>
                              <a:srgbClr val="002060"/>
                            </a:solidFill>
                            <a:effectLst/>
                            <a:latin typeface="Cambria Math"/>
                          </a:rPr>
                        </m:ctrlPr>
                      </m:sSupPr>
                      <m:e>
                        <m:sSub>
                          <m:sSubPr>
                            <m:ctrlPr>
                              <a:rPr lang="ru-RU" sz="2000" i="1" smtClean="0">
                                <a:solidFill>
                                  <a:srgbClr val="002060"/>
                                </a:solidFill>
                                <a:effectLst/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000" b="0" i="1" smtClean="0">
                                <a:solidFill>
                                  <a:srgbClr val="002060"/>
                                </a:solidFill>
                                <a:effectLst/>
                                <a:latin typeface="Cambria Math"/>
                              </a:rPr>
                              <m:t>𝑌</m:t>
                            </m:r>
                          </m:e>
                          <m:sub>
                            <m:r>
                              <a:rPr lang="en-US" sz="2000" b="0" i="1" smtClean="0">
                                <a:solidFill>
                                  <a:srgbClr val="002060"/>
                                </a:solidFill>
                                <a:effectLst/>
                                <a:latin typeface="Cambria Math"/>
                              </a:rPr>
                              <m:t>𝑡</m:t>
                            </m:r>
                          </m:sub>
                        </m:sSub>
                        <m:r>
                          <a:rPr lang="ru-RU" sz="2000" b="0" i="1" smtClean="0">
                            <a:solidFill>
                              <a:srgbClr val="002060"/>
                            </a:solidFill>
                            <a:effectLst/>
                            <a:latin typeface="Cambria Math"/>
                          </a:rPr>
                          <m:t>=</m:t>
                        </m:r>
                        <m:sSub>
                          <m:sSubPr>
                            <m:ctrlPr>
                              <a:rPr lang="ru-RU" sz="2000" b="0" i="1" smtClean="0">
                                <a:solidFill>
                                  <a:srgbClr val="002060"/>
                                </a:solidFill>
                                <a:effectLst/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000" b="0" i="1" smtClean="0">
                                <a:solidFill>
                                  <a:srgbClr val="002060"/>
                                </a:solidFill>
                                <a:effectLst/>
                                <a:latin typeface="Cambria Math"/>
                              </a:rPr>
                              <m:t>𝑌</m:t>
                            </m:r>
                          </m:e>
                          <m:sub>
                            <m:r>
                              <a:rPr lang="en-US" sz="2000" b="0" i="1" smtClean="0">
                                <a:solidFill>
                                  <a:srgbClr val="002060"/>
                                </a:solidFill>
                                <a:effectLst/>
                                <a:latin typeface="Cambria Math"/>
                              </a:rPr>
                              <m:t>0</m:t>
                            </m:r>
                          </m:sub>
                        </m:sSub>
                        <m:r>
                          <a:rPr lang="ru-RU" sz="2000" i="1">
                            <a:solidFill>
                              <a:srgbClr val="002060"/>
                            </a:solidFill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[ </m:t>
                        </m:r>
                        <m:sSup>
                          <m:sSupPr>
                            <m:ctrlPr>
                              <a:rPr lang="ru-RU" sz="2000" i="1">
                                <a:solidFill>
                                  <a:srgbClr val="002060"/>
                                </a:solidFill>
                                <a:effectLst/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000" i="1">
                                <a:solidFill>
                                  <a:srgbClr val="002060"/>
                                </a:solidFill>
                                <a:effectLst/>
                                <a:latin typeface="Cambria Math"/>
                                <a:ea typeface="Calibri"/>
                                <a:cs typeface="Times New Roman"/>
                              </a:rPr>
                              <m:t>𝑎</m:t>
                            </m:r>
                            <m:r>
                              <a:rPr lang="ru-RU" sz="2000" i="1">
                                <a:solidFill>
                                  <a:srgbClr val="002060"/>
                                </a:solidFill>
                                <a:effectLst/>
                                <a:latin typeface="Cambria Math"/>
                                <a:ea typeface="Calibri"/>
                                <a:cs typeface="Times New Roman"/>
                              </a:rPr>
                              <m:t> (</m:t>
                            </m:r>
                            <m:f>
                              <m:fPr>
                                <m:ctrlPr>
                                  <a:rPr lang="ru-RU" sz="2000" i="1">
                                    <a:solidFill>
                                      <a:srgbClr val="002060"/>
                                    </a:solidFill>
                                    <a:effectLst/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en-US" sz="2000" i="1">
                                    <a:solidFill>
                                      <a:srgbClr val="002060"/>
                                    </a:solidFill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𝐿</m:t>
                                </m:r>
                                <m:r>
                                  <a:rPr lang="ru-RU" sz="2000" i="1">
                                    <a:solidFill>
                                      <a:srgbClr val="002060"/>
                                    </a:solidFill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(</m:t>
                                </m:r>
                                <m:r>
                                  <a:rPr lang="en-US" sz="2000" i="1">
                                    <a:solidFill>
                                      <a:srgbClr val="002060"/>
                                    </a:solidFill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𝑡</m:t>
                                </m:r>
                                <m:r>
                                  <a:rPr lang="ru-RU" sz="2000" i="1">
                                    <a:solidFill>
                                      <a:srgbClr val="002060"/>
                                    </a:solidFill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)</m:t>
                                </m:r>
                              </m:num>
                              <m:den>
                                <m:sSub>
                                  <m:sSubPr>
                                    <m:ctrlPr>
                                      <a:rPr lang="ru-RU" sz="2000" i="1" smtClean="0">
                                        <a:solidFill>
                                          <a:srgbClr val="002060"/>
                                        </a:solidFill>
                                        <a:effectLst/>
                                        <a:latin typeface="Cambria Math"/>
                                        <a:cs typeface="Times New Roman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000" b="0" i="1" smtClean="0">
                                        <a:solidFill>
                                          <a:srgbClr val="002060"/>
                                        </a:solidFill>
                                        <a:effectLst/>
                                        <a:latin typeface="Cambria Math"/>
                                        <a:cs typeface="Times New Roman"/>
                                      </a:rPr>
                                      <m:t>𝐿</m:t>
                                    </m:r>
                                  </m:e>
                                  <m:sub>
                                    <m:r>
                                      <a:rPr lang="en-US" sz="2000" b="0" i="1" smtClean="0">
                                        <a:solidFill>
                                          <a:srgbClr val="002060"/>
                                        </a:solidFill>
                                        <a:effectLst/>
                                        <a:latin typeface="Cambria Math"/>
                                        <a:cs typeface="Times New Roman"/>
                                      </a:rPr>
                                      <m:t>0</m:t>
                                    </m:r>
                                  </m:sub>
                                </m:sSub>
                              </m:den>
                            </m:f>
                            <m:r>
                              <a:rPr lang="ru-RU" sz="2000" i="1">
                                <a:solidFill>
                                  <a:srgbClr val="002060"/>
                                </a:solidFill>
                                <a:effectLst/>
                                <a:latin typeface="Cambria Math"/>
                                <a:ea typeface="Times New Roman"/>
                                <a:cs typeface="Times New Roman"/>
                              </a:rPr>
                              <m:t>) </m:t>
                            </m:r>
                          </m:e>
                          <m:sup>
                            <m:r>
                              <a:rPr lang="ru-RU" sz="2000" i="1">
                                <a:solidFill>
                                  <a:srgbClr val="002060"/>
                                </a:solidFill>
                                <a:effectLst/>
                                <a:latin typeface="Cambria Math"/>
                                <a:ea typeface="Calibri"/>
                                <a:cs typeface="Times New Roman"/>
                              </a:rPr>
                              <m:t>−</m:t>
                            </m:r>
                            <m:r>
                              <a:rPr lang="en-US" sz="2000" i="1">
                                <a:solidFill>
                                  <a:srgbClr val="002060"/>
                                </a:solidFill>
                                <a:effectLst/>
                                <a:latin typeface="Cambria Math"/>
                                <a:ea typeface="Calibri"/>
                                <a:cs typeface="Times New Roman"/>
                              </a:rPr>
                              <m:t>𝑏</m:t>
                            </m:r>
                          </m:sup>
                        </m:sSup>
                        <m:r>
                          <a:rPr lang="ru-RU" sz="2000" i="1">
                            <a:solidFill>
                              <a:srgbClr val="002060"/>
                            </a:solidFill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+ (1−</m:t>
                        </m:r>
                        <m:r>
                          <a:rPr lang="en-US" sz="2000" i="1">
                            <a:solidFill>
                              <a:srgbClr val="002060"/>
                            </a:solidFill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𝑎</m:t>
                        </m:r>
                        <m:r>
                          <a:rPr lang="ru-RU" sz="2000" i="1">
                            <a:solidFill>
                              <a:srgbClr val="002060"/>
                            </a:solidFill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) </m:t>
                        </m:r>
                        <m:sSup>
                          <m:sSupPr>
                            <m:ctrlPr>
                              <a:rPr lang="ru-RU" sz="2000" i="1">
                                <a:solidFill>
                                  <a:srgbClr val="002060"/>
                                </a:solidFill>
                                <a:effectLst/>
                                <a:latin typeface="Cambria Math"/>
                                <a:ea typeface="Times New Roman"/>
                              </a:rPr>
                            </m:ctrlPr>
                          </m:sSupPr>
                          <m:e>
                            <m:r>
                              <a:rPr lang="ru-RU" sz="2000" i="1">
                                <a:solidFill>
                                  <a:srgbClr val="002060"/>
                                </a:solidFill>
                                <a:effectLst/>
                                <a:latin typeface="Cambria Math"/>
                                <a:ea typeface="Times New Roman"/>
                                <a:cs typeface="Times New Roman"/>
                              </a:rPr>
                              <m:t>(</m:t>
                            </m:r>
                            <m:f>
                              <m:fPr>
                                <m:ctrlPr>
                                  <a:rPr lang="ru-RU" sz="2000" i="1">
                                    <a:solidFill>
                                      <a:srgbClr val="002060"/>
                                    </a:solidFill>
                                    <a:effectLst/>
                                    <a:latin typeface="Cambria Math"/>
                                    <a:ea typeface="Times New Roman"/>
                                  </a:rPr>
                                </m:ctrlPr>
                              </m:fPr>
                              <m:num>
                                <m:r>
                                  <a:rPr lang="en-US" sz="2000" i="1">
                                    <a:solidFill>
                                      <a:srgbClr val="002060"/>
                                    </a:solidFill>
                                    <a:effectLst/>
                                    <a:latin typeface="Cambria Math"/>
                                    <a:ea typeface="Times New Roman"/>
                                    <a:cs typeface="Times New Roman"/>
                                  </a:rPr>
                                  <m:t>𝐾</m:t>
                                </m:r>
                                <m:r>
                                  <a:rPr lang="ru-RU" sz="2000" i="1">
                                    <a:solidFill>
                                      <a:srgbClr val="002060"/>
                                    </a:solidFill>
                                    <a:effectLst/>
                                    <a:latin typeface="Cambria Math"/>
                                    <a:ea typeface="Times New Roman"/>
                                    <a:cs typeface="Times New Roman"/>
                                  </a:rPr>
                                  <m:t>(</m:t>
                                </m:r>
                                <m:r>
                                  <a:rPr lang="en-US" sz="2000" i="1">
                                    <a:solidFill>
                                      <a:srgbClr val="002060"/>
                                    </a:solidFill>
                                    <a:effectLst/>
                                    <a:latin typeface="Cambria Math"/>
                                    <a:ea typeface="Times New Roman"/>
                                    <a:cs typeface="Times New Roman"/>
                                  </a:rPr>
                                  <m:t>𝑡</m:t>
                                </m:r>
                                <m:r>
                                  <a:rPr lang="ru-RU" sz="2000" i="1">
                                    <a:solidFill>
                                      <a:srgbClr val="002060"/>
                                    </a:solidFill>
                                    <a:effectLst/>
                                    <a:latin typeface="Cambria Math"/>
                                    <a:ea typeface="Times New Roman"/>
                                    <a:cs typeface="Times New Roman"/>
                                  </a:rPr>
                                  <m:t>)</m:t>
                                </m:r>
                              </m:num>
                              <m:den>
                                <m:sSub>
                                  <m:sSubPr>
                                    <m:ctrlPr>
                                      <a:rPr lang="ru-RU" sz="2000" i="1" smtClean="0">
                                        <a:solidFill>
                                          <a:srgbClr val="002060"/>
                                        </a:solidFill>
                                        <a:effectLst/>
                                        <a:latin typeface="Cambria Math"/>
                                        <a:cs typeface="Times New Roman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000" b="0" i="1" smtClean="0">
                                        <a:solidFill>
                                          <a:srgbClr val="002060"/>
                                        </a:solidFill>
                                        <a:effectLst/>
                                        <a:latin typeface="Cambria Math"/>
                                        <a:cs typeface="Times New Roman"/>
                                      </a:rPr>
                                      <m:t>𝐾</m:t>
                                    </m:r>
                                  </m:e>
                                  <m:sub>
                                    <m:r>
                                      <a:rPr lang="en-US" sz="2000" b="0" i="1" smtClean="0">
                                        <a:solidFill>
                                          <a:srgbClr val="002060"/>
                                        </a:solidFill>
                                        <a:effectLst/>
                                        <a:latin typeface="Cambria Math"/>
                                        <a:cs typeface="Times New Roman"/>
                                      </a:rPr>
                                      <m:t>0</m:t>
                                    </m:r>
                                  </m:sub>
                                </m:sSub>
                              </m:den>
                            </m:f>
                            <m:r>
                              <a:rPr lang="ru-RU" sz="2000" i="1">
                                <a:solidFill>
                                  <a:srgbClr val="002060"/>
                                </a:solidFill>
                                <a:effectLst/>
                                <a:latin typeface="Cambria Math"/>
                                <a:ea typeface="Times New Roman"/>
                                <a:cs typeface="Times New Roman"/>
                              </a:rPr>
                              <m:t>)</m:t>
                            </m:r>
                          </m:e>
                          <m:sup>
                            <m:r>
                              <a:rPr lang="ru-RU" sz="2000" i="1">
                                <a:solidFill>
                                  <a:srgbClr val="002060"/>
                                </a:solidFill>
                                <a:effectLst/>
                                <a:latin typeface="Cambria Math"/>
                                <a:ea typeface="Times New Roman"/>
                                <a:cs typeface="Times New Roman"/>
                              </a:rPr>
                              <m:t>−</m:t>
                            </m:r>
                            <m:r>
                              <a:rPr lang="en-US" sz="2000" i="1">
                                <a:solidFill>
                                  <a:srgbClr val="002060"/>
                                </a:solidFill>
                                <a:effectLst/>
                                <a:latin typeface="Cambria Math"/>
                                <a:ea typeface="Times New Roman"/>
                                <a:cs typeface="Times New Roman"/>
                              </a:rPr>
                              <m:t>𝑏</m:t>
                            </m:r>
                          </m:sup>
                        </m:sSup>
                        <m:r>
                          <a:rPr lang="ru-RU" sz="2000" i="1">
                            <a:solidFill>
                              <a:srgbClr val="002060"/>
                            </a:solidFill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]</m:t>
                        </m:r>
                      </m:e>
                      <m:sup>
                        <m:r>
                          <a:rPr lang="ru-RU" sz="2000" i="1">
                            <a:solidFill>
                              <a:srgbClr val="002060"/>
                            </a:solidFill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−</m:t>
                        </m:r>
                        <m:f>
                          <m:fPr>
                            <m:ctrlPr>
                              <a:rPr lang="ru-RU" sz="2000" i="1">
                                <a:solidFill>
                                  <a:srgbClr val="002060"/>
                                </a:solidFill>
                                <a:effectLst/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2000" i="1">
                                <a:solidFill>
                                  <a:srgbClr val="002060"/>
                                </a:solidFill>
                                <a:effectLst/>
                                <a:latin typeface="Cambria Math"/>
                                <a:ea typeface="Calibri"/>
                                <a:cs typeface="Times New Roman"/>
                              </a:rPr>
                              <m:t>𝑐</m:t>
                            </m:r>
                          </m:num>
                          <m:den>
                            <m:r>
                              <a:rPr lang="en-US" sz="2000" i="1">
                                <a:solidFill>
                                  <a:srgbClr val="002060"/>
                                </a:solidFill>
                                <a:effectLst/>
                                <a:latin typeface="Cambria Math"/>
                                <a:ea typeface="Calibri"/>
                                <a:cs typeface="Times New Roman"/>
                              </a:rPr>
                              <m:t>𝑏</m:t>
                            </m:r>
                          </m:den>
                        </m:f>
                      </m:sup>
                    </m:sSup>
                  </m:oMath>
                </a14:m>
                <a:r>
                  <a:rPr lang="en-US" sz="2000" i="1" dirty="0" smtClean="0">
                    <a:solidFill>
                      <a:srgbClr val="002060"/>
                    </a:solidFill>
                    <a:effectLst/>
                    <a:latin typeface="Times New Roman" pitchFamily="18" charset="0"/>
                    <a:ea typeface="Calibri"/>
                    <a:cs typeface="Times New Roman" pitchFamily="18" charset="0"/>
                  </a:rPr>
                  <a:t>                     </a:t>
                </a:r>
                <a:r>
                  <a:rPr lang="en-US" sz="2000" i="1" dirty="0" smtClean="0">
                    <a:solidFill>
                      <a:srgbClr val="002060"/>
                    </a:solidFill>
                    <a:effectLst/>
                    <a:latin typeface="Times New Roman" pitchFamily="18" charset="0"/>
                    <a:ea typeface="Calibri"/>
                    <a:cs typeface="Times New Roman" pitchFamily="18" charset="0"/>
                  </a:rPr>
                  <a:t>     </a:t>
                </a:r>
                <a:r>
                  <a:rPr lang="en-US" sz="2000" dirty="0" smtClean="0">
                    <a:solidFill>
                      <a:srgbClr val="002060"/>
                    </a:solidFill>
                    <a:effectLst/>
                    <a:latin typeface="Times New Roman" pitchFamily="18" charset="0"/>
                    <a:ea typeface="Calibri"/>
                    <a:cs typeface="Times New Roman" pitchFamily="18" charset="0"/>
                  </a:rPr>
                  <a:t>(1)</a:t>
                </a:r>
              </a:p>
              <a:p>
                <a:pPr marL="0" indent="0">
                  <a:buNone/>
                </a:pPr>
                <a:r>
                  <a:rPr lang="en-US" sz="2000" dirty="0">
                    <a:solidFill>
                      <a:srgbClr val="002060"/>
                    </a:solidFill>
                    <a:latin typeface="Times New Roman" pitchFamily="18" charset="0"/>
                    <a:ea typeface="Times New Roman"/>
                    <a:cs typeface="Times New Roman" pitchFamily="18" charset="0"/>
                  </a:rPr>
                  <a:t>Where</a:t>
                </a:r>
                <a:r>
                  <a:rPr lang="en-US" sz="2000" dirty="0" smtClean="0">
                    <a:solidFill>
                      <a:srgbClr val="002060"/>
                    </a:solidFill>
                    <a:latin typeface="Times New Roman" pitchFamily="18" charset="0"/>
                    <a:ea typeface="Times New Roman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2000" i="1">
                            <a:solidFill>
                              <a:srgbClr val="002060"/>
                            </a:solidFill>
                            <a:latin typeface="Cambria Math"/>
                            <a:ea typeface="Times New Roman"/>
                            <a:cs typeface="Times New Roman"/>
                          </a:rPr>
                        </m:ctrlPr>
                      </m:sSubPr>
                      <m:e>
                        <m:r>
                          <a:rPr lang="ru-RU" sz="2000" i="1">
                            <a:solidFill>
                              <a:srgbClr val="002060"/>
                            </a:solidFill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𝑌</m:t>
                        </m:r>
                      </m:e>
                      <m:sub>
                        <m:r>
                          <a:rPr lang="ru-RU" sz="2000" i="1">
                            <a:solidFill>
                              <a:srgbClr val="002060"/>
                            </a:solidFill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0</m:t>
                        </m:r>
                      </m:sub>
                    </m:sSub>
                    <m:r>
                      <a:rPr lang="ru-RU" sz="2000" i="1">
                        <a:solidFill>
                          <a:srgbClr val="002060"/>
                        </a:solidFill>
                        <a:effectLst/>
                        <a:latin typeface="Cambria Math"/>
                        <a:ea typeface="Times New Roman"/>
                        <a:cs typeface="Times New Roman"/>
                      </a:rPr>
                      <m:t>&gt;0, </m:t>
                    </m:r>
                    <m:sSub>
                      <m:sSubPr>
                        <m:ctrlPr>
                          <a:rPr lang="ru-RU" sz="2000" i="1">
                            <a:solidFill>
                              <a:srgbClr val="002060"/>
                            </a:solidFill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</m:ctrlPr>
                      </m:sSubPr>
                      <m:e>
                        <m:r>
                          <a:rPr lang="ru-RU" sz="2000" i="1">
                            <a:solidFill>
                              <a:srgbClr val="002060"/>
                            </a:solidFill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𝐿</m:t>
                        </m:r>
                      </m:e>
                      <m:sub>
                        <m:r>
                          <a:rPr lang="ru-RU" sz="2000" i="1">
                            <a:solidFill>
                              <a:srgbClr val="002060"/>
                            </a:solidFill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0</m:t>
                        </m:r>
                      </m:sub>
                    </m:sSub>
                    <m:r>
                      <a:rPr lang="ru-RU" sz="2000" i="1">
                        <a:solidFill>
                          <a:srgbClr val="002060"/>
                        </a:solidFill>
                        <a:effectLst/>
                        <a:latin typeface="Cambria Math"/>
                        <a:ea typeface="Times New Roman"/>
                        <a:cs typeface="Times New Roman"/>
                      </a:rPr>
                      <m:t>&gt;0, </m:t>
                    </m:r>
                    <m:sSub>
                      <m:sSubPr>
                        <m:ctrlPr>
                          <a:rPr lang="ru-RU" sz="2000" i="1">
                            <a:solidFill>
                              <a:srgbClr val="002060"/>
                            </a:solidFill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</m:ctrlPr>
                      </m:sSubPr>
                      <m:e>
                        <m:r>
                          <a:rPr lang="ru-RU" sz="2000" i="1">
                            <a:solidFill>
                              <a:srgbClr val="002060"/>
                            </a:solidFill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𝐾</m:t>
                        </m:r>
                      </m:e>
                      <m:sub>
                        <m:r>
                          <a:rPr lang="ru-RU" sz="2000" i="1">
                            <a:solidFill>
                              <a:srgbClr val="002060"/>
                            </a:solidFill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0</m:t>
                        </m:r>
                      </m:sub>
                    </m:sSub>
                    <m:r>
                      <a:rPr lang="ru-RU" sz="2000" i="1">
                        <a:solidFill>
                          <a:srgbClr val="002060"/>
                        </a:solidFill>
                        <a:effectLst/>
                        <a:latin typeface="Cambria Math"/>
                        <a:ea typeface="Times New Roman"/>
                        <a:cs typeface="Times New Roman"/>
                      </a:rPr>
                      <m:t>&gt;0, </m:t>
                    </m:r>
                    <m:r>
                      <a:rPr lang="ru-RU" sz="2000" i="1">
                        <a:solidFill>
                          <a:srgbClr val="002060"/>
                        </a:solidFill>
                        <a:effectLst/>
                        <a:latin typeface="Cambria Math"/>
                        <a:ea typeface="Times New Roman"/>
                        <a:cs typeface="Times New Roman"/>
                      </a:rPr>
                      <m:t>𝑎</m:t>
                    </m:r>
                    <m:r>
                      <a:rPr lang="ru-RU" sz="2000" i="1">
                        <a:solidFill>
                          <a:srgbClr val="002060"/>
                        </a:solidFill>
                        <a:effectLst/>
                        <a:latin typeface="Cambria Math"/>
                        <a:ea typeface="Times New Roman"/>
                        <a:cs typeface="Times New Roman"/>
                      </a:rPr>
                      <m:t>∈</m:t>
                    </m:r>
                    <m:d>
                      <m:dPr>
                        <m:ctrlPr>
                          <a:rPr lang="ru-RU" sz="2000" i="1">
                            <a:solidFill>
                              <a:srgbClr val="002060"/>
                            </a:solidFill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</m:ctrlPr>
                      </m:dPr>
                      <m:e>
                        <m:r>
                          <a:rPr lang="ru-RU" sz="2000" i="1">
                            <a:solidFill>
                              <a:srgbClr val="002060"/>
                            </a:solidFill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0,1</m:t>
                        </m:r>
                      </m:e>
                    </m:d>
                    <m:r>
                      <a:rPr lang="ru-RU" sz="2000" i="1">
                        <a:solidFill>
                          <a:srgbClr val="002060"/>
                        </a:solidFill>
                        <a:effectLst/>
                        <a:latin typeface="Cambria Math"/>
                        <a:ea typeface="Times New Roman"/>
                        <a:cs typeface="Times New Roman"/>
                      </a:rPr>
                      <m:t>, </m:t>
                    </m:r>
                    <m:r>
                      <a:rPr lang="ru-RU" sz="2000" i="1">
                        <a:solidFill>
                          <a:srgbClr val="002060"/>
                        </a:solidFill>
                        <a:effectLst/>
                        <a:latin typeface="Cambria Math"/>
                        <a:ea typeface="Times New Roman"/>
                        <a:cs typeface="Times New Roman"/>
                      </a:rPr>
                      <m:t>𝑏</m:t>
                    </m:r>
                    <m:r>
                      <a:rPr lang="ru-RU" sz="2000" i="1">
                        <a:solidFill>
                          <a:srgbClr val="002060"/>
                        </a:solidFill>
                        <a:effectLst/>
                        <a:latin typeface="Cambria Math"/>
                        <a:ea typeface="Times New Roman"/>
                        <a:cs typeface="Times New Roman"/>
                      </a:rPr>
                      <m:t>&gt;−1, </m:t>
                    </m:r>
                    <m:r>
                      <a:rPr lang="ru-RU" sz="2000" i="1">
                        <a:solidFill>
                          <a:srgbClr val="002060"/>
                        </a:solidFill>
                        <a:effectLst/>
                        <a:latin typeface="Cambria Math"/>
                        <a:ea typeface="Times New Roman"/>
                        <a:cs typeface="Times New Roman"/>
                      </a:rPr>
                      <m:t>𝑐</m:t>
                    </m:r>
                    <m:r>
                      <a:rPr lang="ru-RU" sz="2000" i="1">
                        <a:solidFill>
                          <a:srgbClr val="002060"/>
                        </a:solidFill>
                        <a:effectLst/>
                        <a:latin typeface="Cambria Math"/>
                        <a:ea typeface="Times New Roman"/>
                        <a:cs typeface="Times New Roman"/>
                      </a:rPr>
                      <m:t>&gt;1</m:t>
                    </m:r>
                  </m:oMath>
                </a14:m>
                <a:r>
                  <a:rPr lang="en-US" sz="2000" dirty="0" smtClean="0">
                    <a:solidFill>
                      <a:srgbClr val="002060"/>
                    </a:solidFill>
                    <a:effectLst/>
                    <a:latin typeface="Times New Roman" pitchFamily="18" charset="0"/>
                    <a:ea typeface="Calibri"/>
                    <a:cs typeface="Times New Roman" pitchFamily="18" charset="0"/>
                  </a:rPr>
                  <a:t> (at </a:t>
                </a:r>
                <a14:m>
                  <m:oMath xmlns:m="http://schemas.openxmlformats.org/officeDocument/2006/math">
                    <m:r>
                      <a:rPr lang="en-US" sz="2000" b="0" i="0" smtClean="0">
                        <a:solidFill>
                          <a:srgbClr val="002060"/>
                        </a:solidFill>
                        <a:latin typeface="Cambria Math"/>
                        <a:ea typeface="Calibri"/>
                        <a:cs typeface="Times New Roman"/>
                      </a:rPr>
                      <m:t> </m:t>
                    </m:r>
                    <m:r>
                      <a:rPr lang="ru-RU" sz="2000" i="1">
                        <a:solidFill>
                          <a:srgbClr val="002060"/>
                        </a:solidFill>
                        <a:latin typeface="Cambria Math"/>
                        <a:ea typeface="Calibri"/>
                        <a:cs typeface="Times New Roman"/>
                      </a:rPr>
                      <m:t>𝑡</m:t>
                    </m:r>
                  </m:oMath>
                </a14:m>
                <a:r>
                  <a:rPr lang="en-US" sz="2000" dirty="0" smtClean="0">
                    <a:solidFill>
                      <a:srgbClr val="002060"/>
                    </a:solidFill>
                    <a:effectLst/>
                    <a:latin typeface="Times New Roman" pitchFamily="18" charset="0"/>
                    <a:ea typeface="Calibri"/>
                    <a:cs typeface="Times New Roman" pitchFamily="18" charset="0"/>
                  </a:rPr>
                  <a:t>=2000) </a:t>
                </a:r>
              </a:p>
              <a:p>
                <a:pPr marL="0" indent="0">
                  <a:buNone/>
                </a:pPr>
                <a:endParaRPr lang="en-US" sz="2000" dirty="0" smtClean="0">
                  <a:solidFill>
                    <a:srgbClr val="002060"/>
                  </a:solidFill>
                  <a:effectLst/>
                  <a:latin typeface="Times New Roman" pitchFamily="18" charset="0"/>
                  <a:ea typeface="Calibri"/>
                  <a:cs typeface="Times New Roman" pitchFamily="18" charset="0"/>
                </a:endParaRP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ru-RU" sz="2000" i="1">
                            <a:solidFill>
                              <a:srgbClr val="002060"/>
                            </a:solidFill>
                            <a:latin typeface="Cambria Math"/>
                            <a:ea typeface="Times New Roman"/>
                          </a:rPr>
                        </m:ctrlPr>
                      </m:sSupPr>
                      <m:e>
                        <m:r>
                          <a:rPr lang="ru-RU" sz="2000" i="1">
                            <a:solidFill>
                              <a:srgbClr val="002060"/>
                            </a:solidFill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𝐿</m:t>
                        </m:r>
                        <m:r>
                          <a:rPr lang="ru-RU" sz="2000" i="1">
                            <a:solidFill>
                              <a:srgbClr val="002060"/>
                            </a:solidFill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(</m:t>
                        </m:r>
                        <m:r>
                          <a:rPr lang="ru-RU" sz="2000" i="1">
                            <a:solidFill>
                              <a:srgbClr val="002060"/>
                            </a:solidFill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𝑡</m:t>
                        </m:r>
                        <m:r>
                          <a:rPr lang="ru-RU" sz="2000" i="1">
                            <a:solidFill>
                              <a:srgbClr val="002060"/>
                            </a:solidFill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)=</m:t>
                        </m:r>
                        <m:r>
                          <a:rPr lang="ru-RU" sz="2000" i="1">
                            <a:solidFill>
                              <a:srgbClr val="002060"/>
                            </a:solidFill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𝑎𝑒</m:t>
                        </m:r>
                      </m:e>
                      <m:sup>
                        <m:r>
                          <a:rPr lang="ru-RU" sz="2000" i="1">
                            <a:solidFill>
                              <a:srgbClr val="002060"/>
                            </a:solidFill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𝑏</m:t>
                        </m:r>
                        <m:r>
                          <a:rPr lang="ru-RU" sz="2000" i="1">
                            <a:solidFill>
                              <a:srgbClr val="002060"/>
                            </a:solidFill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(</m:t>
                        </m:r>
                        <m:r>
                          <a:rPr lang="ru-RU" sz="2000" i="1">
                            <a:solidFill>
                              <a:srgbClr val="002060"/>
                            </a:solidFill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𝑡</m:t>
                        </m:r>
                        <m:r>
                          <a:rPr lang="ru-RU" sz="2000" i="1">
                            <a:solidFill>
                              <a:srgbClr val="002060"/>
                            </a:solidFill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−2000)</m:t>
                        </m:r>
                      </m:sup>
                    </m:sSup>
                    <m:r>
                      <a:rPr lang="ru-RU" sz="2000" i="1">
                        <a:solidFill>
                          <a:srgbClr val="002060"/>
                        </a:solidFill>
                        <a:effectLst/>
                        <a:latin typeface="Cambria Math"/>
                        <a:ea typeface="Times New Roman"/>
                        <a:cs typeface="Times New Roman"/>
                      </a:rPr>
                      <m:t>,  </m:t>
                    </m:r>
                    <m:r>
                      <a:rPr lang="ru-RU" sz="2000" i="1">
                        <a:solidFill>
                          <a:srgbClr val="002060"/>
                        </a:solidFill>
                        <a:effectLst/>
                        <a:latin typeface="Cambria Math"/>
                        <a:ea typeface="Times New Roman"/>
                        <a:cs typeface="Times New Roman"/>
                      </a:rPr>
                      <m:t>𝐿</m:t>
                    </m:r>
                    <m:r>
                      <a:rPr lang="ru-RU" sz="2000" i="1">
                        <a:solidFill>
                          <a:srgbClr val="002060"/>
                        </a:solidFill>
                        <a:effectLst/>
                        <a:latin typeface="Cambria Math"/>
                        <a:ea typeface="Times New Roman"/>
                        <a:cs typeface="Times New Roman"/>
                      </a:rPr>
                      <m:t>(0)=</m:t>
                    </m:r>
                    <m:sSub>
                      <m:sSubPr>
                        <m:ctrlPr>
                          <a:rPr lang="ru-RU" sz="2000" i="1">
                            <a:solidFill>
                              <a:srgbClr val="002060"/>
                            </a:solidFill>
                            <a:effectLst/>
                            <a:latin typeface="Cambria Math"/>
                            <a:ea typeface="Times New Roman"/>
                          </a:rPr>
                        </m:ctrlPr>
                      </m:sSubPr>
                      <m:e>
                        <m:r>
                          <a:rPr lang="en-US" sz="2000" i="1">
                            <a:solidFill>
                              <a:srgbClr val="002060"/>
                            </a:solidFill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𝐿</m:t>
                        </m:r>
                      </m:e>
                      <m:sub>
                        <m:r>
                          <a:rPr lang="ru-RU" sz="2000" i="1">
                            <a:solidFill>
                              <a:srgbClr val="002060"/>
                            </a:solidFill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sz="2000" dirty="0" smtClean="0">
                    <a:solidFill>
                      <a:srgbClr val="002060"/>
                    </a:solidFill>
                    <a:effectLst/>
                    <a:latin typeface="Times New Roman" pitchFamily="18" charset="0"/>
                    <a:ea typeface="Calibri"/>
                    <a:cs typeface="Times New Roman" pitchFamily="18" charset="0"/>
                  </a:rPr>
                  <a:t>                                       </a:t>
                </a:r>
                <a:r>
                  <a:rPr lang="en-US" sz="2000" dirty="0" smtClean="0">
                    <a:solidFill>
                      <a:srgbClr val="002060"/>
                    </a:solidFill>
                    <a:effectLst/>
                    <a:latin typeface="Times New Roman" pitchFamily="18" charset="0"/>
                    <a:ea typeface="Calibri"/>
                    <a:cs typeface="Times New Roman" pitchFamily="18" charset="0"/>
                  </a:rPr>
                  <a:t>     </a:t>
                </a:r>
                <a:r>
                  <a:rPr lang="en-US" sz="2000" dirty="0" smtClean="0">
                    <a:solidFill>
                      <a:srgbClr val="002060"/>
                    </a:solidFill>
                    <a:effectLst/>
                    <a:latin typeface="Times New Roman" pitchFamily="18" charset="0"/>
                    <a:ea typeface="Calibri"/>
                    <a:cs typeface="Times New Roman" pitchFamily="18" charset="0"/>
                  </a:rPr>
                  <a:t>(2)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ru-RU" sz="2000" i="1">
                            <a:solidFill>
                              <a:srgbClr val="002060"/>
                            </a:solidFill>
                            <a:latin typeface="Cambria Math"/>
                            <a:ea typeface="Times New Roman"/>
                            <a:cs typeface="Times New Roman"/>
                          </a:rPr>
                        </m:ctrlPr>
                      </m:fPr>
                      <m:num>
                        <m:r>
                          <a:rPr lang="ru-RU" sz="2000" i="1">
                            <a:solidFill>
                              <a:srgbClr val="002060"/>
                            </a:solidFill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𝑑</m:t>
                        </m:r>
                        <m:r>
                          <a:rPr lang="en-US" sz="2000" i="1">
                            <a:solidFill>
                              <a:srgbClr val="002060"/>
                            </a:solidFill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𝐾</m:t>
                        </m:r>
                      </m:num>
                      <m:den>
                        <m:r>
                          <a:rPr lang="ru-RU" sz="2000" i="1">
                            <a:solidFill>
                              <a:srgbClr val="002060"/>
                            </a:solidFill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𝑑𝑡</m:t>
                        </m:r>
                      </m:den>
                    </m:f>
                    <m:r>
                      <a:rPr lang="ru-RU" sz="2000" i="1">
                        <a:solidFill>
                          <a:srgbClr val="002060"/>
                        </a:solidFill>
                        <a:effectLst/>
                        <a:latin typeface="Cambria Math"/>
                        <a:ea typeface="Times New Roman"/>
                        <a:cs typeface="Times New Roman"/>
                      </a:rPr>
                      <m:t>= </m:t>
                    </m:r>
                    <m:r>
                      <a:rPr lang="en-US" sz="2000" i="1">
                        <a:solidFill>
                          <a:srgbClr val="002060"/>
                        </a:solidFill>
                        <a:effectLst/>
                        <a:latin typeface="Cambria Math"/>
                        <a:ea typeface="Times New Roman"/>
                        <a:cs typeface="Times New Roman"/>
                      </a:rPr>
                      <m:t>𝐽</m:t>
                    </m:r>
                    <m:d>
                      <m:dPr>
                        <m:ctrlPr>
                          <a:rPr lang="ru-RU" sz="2000" i="1">
                            <a:solidFill>
                              <a:srgbClr val="002060"/>
                            </a:solidFill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</m:ctrlPr>
                      </m:dPr>
                      <m:e>
                        <m:r>
                          <a:rPr lang="en-US" sz="2000" i="1">
                            <a:solidFill>
                              <a:srgbClr val="002060"/>
                            </a:solidFill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𝑡</m:t>
                        </m:r>
                      </m:e>
                    </m:d>
                    <m:r>
                      <a:rPr lang="ru-RU" sz="2000" i="1">
                        <a:solidFill>
                          <a:srgbClr val="002060"/>
                        </a:solidFill>
                        <a:effectLst/>
                        <a:latin typeface="Cambria Math"/>
                        <a:ea typeface="Times New Roman"/>
                        <a:cs typeface="Times New Roman"/>
                      </a:rPr>
                      <m:t>−µ</m:t>
                    </m:r>
                    <m:r>
                      <a:rPr lang="en-US" sz="2000" i="1">
                        <a:solidFill>
                          <a:srgbClr val="002060"/>
                        </a:solidFill>
                        <a:effectLst/>
                        <a:latin typeface="Cambria Math"/>
                        <a:ea typeface="Times New Roman"/>
                        <a:cs typeface="Times New Roman"/>
                      </a:rPr>
                      <m:t>𝐾</m:t>
                    </m:r>
                    <m:d>
                      <m:dPr>
                        <m:ctrlPr>
                          <a:rPr lang="ru-RU" sz="2000" i="1">
                            <a:solidFill>
                              <a:srgbClr val="002060"/>
                            </a:solidFill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</m:ctrlPr>
                      </m:dPr>
                      <m:e>
                        <m:r>
                          <a:rPr lang="en-US" sz="2000" i="1">
                            <a:solidFill>
                              <a:srgbClr val="002060"/>
                            </a:solidFill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𝑡</m:t>
                        </m:r>
                      </m:e>
                    </m:d>
                    <m:r>
                      <a:rPr lang="ru-RU" sz="2000" i="1">
                        <a:solidFill>
                          <a:srgbClr val="002060"/>
                        </a:solidFill>
                        <a:effectLst/>
                        <a:latin typeface="Cambria Math"/>
                        <a:ea typeface="Times New Roman"/>
                        <a:cs typeface="Times New Roman"/>
                      </a:rPr>
                      <m:t>,  </m:t>
                    </m:r>
                    <m:r>
                      <a:rPr lang="en-US" sz="2000" i="1">
                        <a:solidFill>
                          <a:srgbClr val="002060"/>
                        </a:solidFill>
                        <a:effectLst/>
                        <a:latin typeface="Cambria Math"/>
                        <a:ea typeface="Times New Roman"/>
                        <a:cs typeface="Times New Roman"/>
                      </a:rPr>
                      <m:t>𝐾</m:t>
                    </m:r>
                    <m:d>
                      <m:dPr>
                        <m:ctrlPr>
                          <a:rPr lang="ru-RU" sz="2000" i="1">
                            <a:solidFill>
                              <a:srgbClr val="002060"/>
                            </a:solidFill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</m:ctrlPr>
                      </m:dPr>
                      <m:e>
                        <m:r>
                          <a:rPr lang="ru-RU" sz="2000" i="1">
                            <a:solidFill>
                              <a:srgbClr val="002060"/>
                            </a:solidFill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0</m:t>
                        </m:r>
                      </m:e>
                    </m:d>
                    <m:r>
                      <a:rPr lang="ru-RU" sz="2000" i="1">
                        <a:solidFill>
                          <a:srgbClr val="002060"/>
                        </a:solidFill>
                        <a:effectLst/>
                        <a:latin typeface="Cambria Math"/>
                        <a:ea typeface="Times New Roman"/>
                        <a:cs typeface="Times New Roman"/>
                      </a:rPr>
                      <m:t>= </m:t>
                    </m:r>
                    <m:sSub>
                      <m:sSubPr>
                        <m:ctrlPr>
                          <a:rPr lang="ru-RU" sz="2000" i="1" smtClean="0">
                            <a:solidFill>
                              <a:srgbClr val="002060"/>
                            </a:solidFill>
                            <a:effectLst/>
                            <a:latin typeface="Cambria Math"/>
                            <a:cs typeface="Times New Roman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solidFill>
                              <a:srgbClr val="002060"/>
                            </a:solidFill>
                            <a:effectLst/>
                            <a:latin typeface="Cambria Math"/>
                            <a:cs typeface="Times New Roman"/>
                          </a:rPr>
                          <m:t>𝐾</m:t>
                        </m:r>
                      </m:e>
                      <m:sub>
                        <m:r>
                          <a:rPr lang="en-US" sz="2000" b="0" i="1" smtClean="0">
                            <a:solidFill>
                              <a:srgbClr val="002060"/>
                            </a:solidFill>
                            <a:effectLst/>
                            <a:latin typeface="Cambria Math"/>
                            <a:cs typeface="Times New Roman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sz="2000" dirty="0" smtClean="0">
                    <a:solidFill>
                      <a:srgbClr val="002060"/>
                    </a:solidFill>
                    <a:effectLst/>
                    <a:latin typeface="Times New Roman" pitchFamily="18" charset="0"/>
                    <a:ea typeface="Times New Roman"/>
                    <a:cs typeface="Times New Roman" pitchFamily="18" charset="0"/>
                  </a:rPr>
                  <a:t>                                     </a:t>
                </a:r>
                <a:r>
                  <a:rPr lang="en-US" sz="2000" dirty="0" smtClean="0">
                    <a:solidFill>
                      <a:srgbClr val="002060"/>
                    </a:solidFill>
                    <a:effectLst/>
                    <a:latin typeface="Times New Roman" pitchFamily="18" charset="0"/>
                    <a:ea typeface="Times New Roman"/>
                    <a:cs typeface="Times New Roman" pitchFamily="18" charset="0"/>
                  </a:rPr>
                  <a:t>     </a:t>
                </a:r>
                <a:r>
                  <a:rPr lang="ru-RU" sz="2000" dirty="0" smtClean="0">
                    <a:solidFill>
                      <a:srgbClr val="002060"/>
                    </a:solidFill>
                    <a:effectLst/>
                    <a:latin typeface="Times New Roman" pitchFamily="18" charset="0"/>
                    <a:ea typeface="Times New Roman"/>
                    <a:cs typeface="Times New Roman" pitchFamily="18" charset="0"/>
                  </a:rPr>
                  <a:t>(</a:t>
                </a:r>
                <a:r>
                  <a:rPr lang="ru-RU" sz="2000" dirty="0">
                    <a:solidFill>
                      <a:srgbClr val="002060"/>
                    </a:solidFill>
                    <a:effectLst/>
                    <a:latin typeface="Times New Roman" pitchFamily="18" charset="0"/>
                    <a:ea typeface="Times New Roman"/>
                    <a:cs typeface="Times New Roman" pitchFamily="18" charset="0"/>
                  </a:rPr>
                  <a:t>3</a:t>
                </a:r>
                <a:r>
                  <a:rPr lang="ru-RU" sz="2000" dirty="0" smtClean="0">
                    <a:solidFill>
                      <a:srgbClr val="002060"/>
                    </a:solidFill>
                    <a:effectLst/>
                    <a:latin typeface="Times New Roman" pitchFamily="18" charset="0"/>
                    <a:ea typeface="Times New Roman"/>
                    <a:cs typeface="Times New Roman" pitchFamily="18" charset="0"/>
                  </a:rPr>
                  <a:t>)</a:t>
                </a:r>
                <a:endParaRPr lang="en-US" sz="2000" dirty="0" smtClean="0">
                  <a:solidFill>
                    <a:srgbClr val="002060"/>
                  </a:solidFill>
                  <a:effectLst/>
                  <a:latin typeface="Times New Roman" pitchFamily="18" charset="0"/>
                  <a:ea typeface="Times New Roman"/>
                  <a:cs typeface="Times New Roman" pitchFamily="18" charset="0"/>
                </a:endParaRPr>
              </a:p>
              <a:p>
                <a:pPr marL="0" indent="0">
                  <a:buNone/>
                </a:pPr>
                <a:r>
                  <a:rPr lang="en-US" sz="2000" dirty="0" smtClean="0">
                    <a:solidFill>
                      <a:srgbClr val="002060"/>
                    </a:solidFill>
                    <a:latin typeface="Times New Roman" pitchFamily="18" charset="0"/>
                    <a:ea typeface="Times New Roman"/>
                    <a:cs typeface="Times New Roman" pitchFamily="18" charset="0"/>
                  </a:rPr>
                  <a:t>Where 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srgbClr val="002060"/>
                        </a:solidFill>
                        <a:latin typeface="Cambria Math"/>
                        <a:ea typeface="Times New Roman"/>
                        <a:cs typeface="Times New Roman"/>
                      </a:rPr>
                      <m:t>𝐽</m:t>
                    </m:r>
                    <m:d>
                      <m:dPr>
                        <m:ctrlPr>
                          <a:rPr lang="ru-RU" sz="2000" i="1">
                            <a:solidFill>
                              <a:srgbClr val="002060"/>
                            </a:solidFill>
                            <a:effectLst/>
                            <a:latin typeface="Cambria Math"/>
                            <a:ea typeface="Times New Roman"/>
                          </a:rPr>
                        </m:ctrlPr>
                      </m:dPr>
                      <m:e>
                        <m:r>
                          <a:rPr lang="en-US" sz="2000" i="1">
                            <a:solidFill>
                              <a:srgbClr val="002060"/>
                            </a:solidFill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𝑡</m:t>
                        </m:r>
                      </m:e>
                    </m:d>
                    <m:r>
                      <a:rPr lang="en-US" sz="2000" i="1">
                        <a:solidFill>
                          <a:srgbClr val="002060"/>
                        </a:solidFill>
                        <a:effectLst/>
                        <a:latin typeface="Cambria Math"/>
                        <a:ea typeface="Times New Roman"/>
                        <a:cs typeface="Times New Roman"/>
                      </a:rPr>
                      <m:t> </m:t>
                    </m:r>
                  </m:oMath>
                </a14:m>
                <a:r>
                  <a:rPr lang="en-US" sz="2000" dirty="0" smtClean="0">
                    <a:solidFill>
                      <a:srgbClr val="002060"/>
                    </a:solidFill>
                    <a:latin typeface="Times New Roman" pitchFamily="18" charset="0"/>
                    <a:ea typeface="Times New Roman"/>
                    <a:cs typeface="Times New Roman" pitchFamily="18" charset="0"/>
                  </a:rPr>
                  <a:t>- Investments </a:t>
                </a:r>
                <a:r>
                  <a:rPr lang="en-US" sz="2000" dirty="0">
                    <a:solidFill>
                      <a:srgbClr val="002060"/>
                    </a:solidFill>
                    <a:latin typeface="Times New Roman" pitchFamily="18" charset="0"/>
                    <a:ea typeface="Times New Roman"/>
                    <a:cs typeface="Times New Roman" pitchFamily="18" charset="0"/>
                  </a:rPr>
                  <a:t>into the fixed </a:t>
                </a:r>
                <a:r>
                  <a:rPr lang="en-US" sz="2000" dirty="0" smtClean="0">
                    <a:solidFill>
                      <a:srgbClr val="002060"/>
                    </a:solidFill>
                    <a:latin typeface="Times New Roman" pitchFamily="18" charset="0"/>
                    <a:ea typeface="Times New Roman"/>
                    <a:cs typeface="Times New Roman" pitchFamily="18" charset="0"/>
                  </a:rPr>
                  <a:t>capital, </a:t>
                </a:r>
                <a:r>
                  <a:rPr lang="ru-RU" sz="2000" dirty="0">
                    <a:solidFill>
                      <a:srgbClr val="002060"/>
                    </a:solidFill>
                    <a:latin typeface="Times New Roman"/>
                    <a:ea typeface="Times New Roman"/>
                  </a:rPr>
                  <a:t>µ&gt;0 </a:t>
                </a:r>
                <a:r>
                  <a:rPr lang="en-US" sz="2000" dirty="0" smtClean="0">
                    <a:solidFill>
                      <a:srgbClr val="002060"/>
                    </a:solidFill>
                    <a:latin typeface="Times New Roman"/>
                    <a:ea typeface="Times New Roman"/>
                  </a:rPr>
                  <a:t>- </a:t>
                </a:r>
                <a:r>
                  <a:rPr lang="en-US" sz="2000" dirty="0">
                    <a:solidFill>
                      <a:srgbClr val="002060"/>
                    </a:solidFill>
                    <a:latin typeface="Times New Roman"/>
                    <a:ea typeface="Times New Roman"/>
                  </a:rPr>
                  <a:t>the pace of disposal of </a:t>
                </a:r>
                <a:r>
                  <a:rPr lang="en-US" sz="2000" dirty="0" smtClean="0">
                    <a:solidFill>
                      <a:srgbClr val="002060"/>
                    </a:solidFill>
                    <a:latin typeface="Times New Roman"/>
                    <a:ea typeface="Times New Roman"/>
                  </a:rPr>
                  <a:t>capital,</a:t>
                </a:r>
                <a:r>
                  <a:rPr lang="ru-RU" sz="2000" dirty="0">
                    <a:solidFill>
                      <a:srgbClr val="002060"/>
                    </a:solidFill>
                    <a:cs typeface="Times New Roman"/>
                  </a:rPr>
                  <a:t> </a:t>
                </a:r>
                <a:r>
                  <a:rPr lang="en-US" sz="2000" dirty="0" smtClean="0">
                    <a:solidFill>
                      <a:srgbClr val="002060"/>
                    </a:solidFill>
                    <a:latin typeface="Times New Roman"/>
                    <a:ea typeface="Times New Roman"/>
                  </a:rPr>
                  <a:t>and</a:t>
                </a:r>
                <a:r>
                  <a:rPr lang="en-US" sz="2000" dirty="0">
                    <a:solidFill>
                      <a:srgbClr val="002060"/>
                    </a:solidFill>
                    <a:latin typeface="Times New Roman"/>
                    <a:ea typeface="Times New Roman"/>
                  </a:rPr>
                  <a:t> 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2000" i="1">
                            <a:solidFill>
                              <a:srgbClr val="002060"/>
                            </a:solidFill>
                            <a:latin typeface="Cambria Math"/>
                            <a:cs typeface="Times New Roman"/>
                          </a:rPr>
                        </m:ctrlPr>
                      </m:sSubPr>
                      <m:e>
                        <m:r>
                          <a:rPr lang="en-US" sz="2000" i="1">
                            <a:solidFill>
                              <a:srgbClr val="002060"/>
                            </a:solidFill>
                            <a:latin typeface="Cambria Math"/>
                            <a:cs typeface="Times New Roman"/>
                          </a:rPr>
                          <m:t>𝐾</m:t>
                        </m:r>
                      </m:e>
                      <m:sub>
                        <m:r>
                          <a:rPr lang="en-US" sz="2000" i="1">
                            <a:solidFill>
                              <a:srgbClr val="002060"/>
                            </a:solidFill>
                            <a:latin typeface="Cambria Math"/>
                            <a:cs typeface="Times New Roman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sz="2000" dirty="0">
                    <a:solidFill>
                      <a:srgbClr val="002060"/>
                    </a:solidFill>
                    <a:latin typeface="Times New Roman"/>
                    <a:ea typeface="Times New Roman"/>
                  </a:rPr>
                  <a:t>  - initial stock of </a:t>
                </a:r>
                <a:r>
                  <a:rPr lang="en-US" sz="2000" dirty="0" smtClean="0">
                    <a:solidFill>
                      <a:srgbClr val="002060"/>
                    </a:solidFill>
                    <a:latin typeface="Times New Roman"/>
                    <a:ea typeface="Times New Roman"/>
                  </a:rPr>
                  <a:t>capital.</a:t>
                </a:r>
                <a:endParaRPr lang="ru-RU" sz="2000" dirty="0">
                  <a:solidFill>
                    <a:srgbClr val="002060"/>
                  </a:solidFill>
                  <a:effectLst/>
                  <a:latin typeface="Times New Roman" pitchFamily="18" charset="0"/>
                  <a:ea typeface="Calibri"/>
                  <a:cs typeface="Times New Roman" pitchFamily="18" charset="0"/>
                </a:endParaRPr>
              </a:p>
              <a:p>
                <a:pPr marL="0" indent="0">
                  <a:buNone/>
                </a:pPr>
                <a:endParaRPr lang="en-US" sz="2000" dirty="0" smtClean="0">
                  <a:effectLst/>
                  <a:latin typeface="Times New Roman" pitchFamily="18" charset="0"/>
                  <a:ea typeface="Calibri"/>
                  <a:cs typeface="Times New Roman" pitchFamily="18" charset="0"/>
                </a:endParaRPr>
              </a:p>
              <a:p>
                <a:pPr marL="0" indent="0">
                  <a:buNone/>
                </a:pPr>
                <a:endParaRPr lang="ru-RU" sz="2400" dirty="0">
                  <a:effectLst/>
                  <a:latin typeface="Times New Roman" pitchFamily="18" charset="0"/>
                  <a:ea typeface="Calibri"/>
                  <a:cs typeface="Times New Roman" pitchFamily="18" charset="0"/>
                </a:endParaRPr>
              </a:p>
              <a:p>
                <a:pPr marL="0" indent="0">
                  <a:buNone/>
                </a:pPr>
                <a:endParaRPr lang="en-US" sz="2400" dirty="0" smtClean="0">
                  <a:effectLst/>
                  <a:latin typeface="Times New Roman"/>
                  <a:ea typeface="Times New Roman"/>
                </a:endParaRPr>
              </a:p>
              <a:p>
                <a:pPr marL="0" indent="0">
                  <a:buNone/>
                </a:pPr>
                <a:endParaRPr lang="ru-RU" sz="2400" dirty="0" smtClean="0">
                  <a:effectLst/>
                  <a:latin typeface="Times New Roman"/>
                  <a:ea typeface="Times New Roman"/>
                </a:endParaRP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741" t="-138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9051431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500"/>
                            </p:stCondLst>
                            <p:childTnLst>
                              <p:par>
                                <p:cTn id="2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500"/>
                            </p:stCondLst>
                            <p:childTnLst>
                              <p:par>
                                <p:cTn id="3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500"/>
                            </p:stCondLst>
                            <p:childTnLst>
                              <p:par>
                                <p:cTn id="3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6500"/>
                            </p:stCondLst>
                            <p:childTnLst>
                              <p:par>
                                <p:cTn id="4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7500"/>
                            </p:stCondLst>
                            <p:childTnLst>
                              <p:par>
                                <p:cTn id="5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908720"/>
                <a:ext cx="8229600" cy="5415880"/>
              </a:xfrm>
            </p:spPr>
            <p:txBody>
              <a:bodyPr>
                <a:normAutofit fontScale="62500" lnSpcReduction="20000"/>
              </a:bodyPr>
              <a:lstStyle/>
              <a:p>
                <a:pPr marL="0" marR="107950" indent="0">
                  <a:lnSpc>
                    <a:spcPct val="115000"/>
                  </a:lnSpc>
                  <a:spcAft>
                    <a:spcPts val="1000"/>
                  </a:spcAft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ru-RU" sz="2900" i="1" smtClean="0">
                            <a:solidFill>
                              <a:srgbClr val="002060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sSubPr>
                      <m:e>
                        <m:r>
                          <a:rPr lang="en-US" sz="2900" b="0" i="1" smtClean="0">
                            <a:solidFill>
                              <a:srgbClr val="002060"/>
                            </a:solidFill>
                            <a:latin typeface="Cambria Math"/>
                            <a:cs typeface="Times New Roman" pitchFamily="18" charset="0"/>
                          </a:rPr>
                          <m:t>𝑝</m:t>
                        </m:r>
                      </m:e>
                      <m:sub>
                        <m:r>
                          <a:rPr lang="en-US" sz="2900" b="0" i="1" smtClean="0">
                            <a:solidFill>
                              <a:srgbClr val="002060"/>
                            </a:solidFill>
                            <a:latin typeface="Cambria Math"/>
                            <a:cs typeface="Times New Roman" pitchFamily="18" charset="0"/>
                          </a:rPr>
                          <m:t>𝑌</m:t>
                        </m:r>
                      </m:sub>
                    </m:sSub>
                    <m:r>
                      <a:rPr lang="en-US" sz="2900" b="0" i="1" smtClean="0">
                        <a:solidFill>
                          <a:srgbClr val="002060"/>
                        </a:solidFill>
                        <a:latin typeface="Cambria Math"/>
                        <a:cs typeface="Times New Roman" pitchFamily="18" charset="0"/>
                      </a:rPr>
                      <m:t>𝑌</m:t>
                    </m:r>
                    <m:r>
                      <a:rPr lang="en-US" sz="2900" b="0" i="1" smtClean="0">
                        <a:solidFill>
                          <a:srgbClr val="002060"/>
                        </a:solidFill>
                        <a:latin typeface="Cambria Math"/>
                        <a:cs typeface="Times New Roman" pitchFamily="18" charset="0"/>
                      </a:rPr>
                      <m:t>(</m:t>
                    </m:r>
                    <m:r>
                      <a:rPr lang="en-US" sz="2900" b="0" i="1" smtClean="0">
                        <a:solidFill>
                          <a:srgbClr val="002060"/>
                        </a:solidFill>
                        <a:latin typeface="Cambria Math"/>
                        <a:cs typeface="Times New Roman" pitchFamily="18" charset="0"/>
                      </a:rPr>
                      <m:t>𝑡</m:t>
                    </m:r>
                    <m:r>
                      <a:rPr lang="en-US" sz="2900" b="0" i="1" smtClean="0">
                        <a:solidFill>
                          <a:srgbClr val="002060"/>
                        </a:solidFill>
                        <a:latin typeface="Cambria Math"/>
                        <a:cs typeface="Times New Roman" pitchFamily="18" charset="0"/>
                      </a:rPr>
                      <m:t>)+</m:t>
                    </m:r>
                    <m:sSub>
                      <m:sSubPr>
                        <m:ctrlPr>
                          <a:rPr lang="en-US" sz="2900" b="0" i="1" smtClean="0">
                            <a:solidFill>
                              <a:srgbClr val="002060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sSubPr>
                      <m:e>
                        <m:r>
                          <a:rPr lang="en-US" sz="2900" b="0" i="1" smtClean="0">
                            <a:solidFill>
                              <a:srgbClr val="002060"/>
                            </a:solidFill>
                            <a:latin typeface="Cambria Math"/>
                            <a:cs typeface="Times New Roman" pitchFamily="18" charset="0"/>
                          </a:rPr>
                          <m:t>𝑝</m:t>
                        </m:r>
                      </m:e>
                      <m:sub>
                        <m:r>
                          <a:rPr lang="en-US" sz="2900" b="0" i="1" smtClean="0">
                            <a:solidFill>
                              <a:srgbClr val="002060"/>
                            </a:solidFill>
                            <a:latin typeface="Cambria Math"/>
                            <a:cs typeface="Times New Roman" pitchFamily="18" charset="0"/>
                          </a:rPr>
                          <m:t>𝐼</m:t>
                        </m:r>
                      </m:sub>
                    </m:sSub>
                    <m:r>
                      <a:rPr lang="en-US" sz="2900" b="0" i="1" smtClean="0">
                        <a:solidFill>
                          <a:srgbClr val="002060"/>
                        </a:solidFill>
                        <a:latin typeface="Cambria Math"/>
                        <a:cs typeface="Times New Roman" pitchFamily="18" charset="0"/>
                      </a:rPr>
                      <m:t>𝐼</m:t>
                    </m:r>
                    <m:r>
                      <a:rPr lang="en-US" sz="2900" b="0" i="1" smtClean="0">
                        <a:solidFill>
                          <a:srgbClr val="002060"/>
                        </a:solidFill>
                        <a:latin typeface="Cambria Math"/>
                        <a:cs typeface="Times New Roman" pitchFamily="18" charset="0"/>
                      </a:rPr>
                      <m:t>(</m:t>
                    </m:r>
                    <m:r>
                      <a:rPr lang="en-US" sz="2900" b="0" i="1" smtClean="0">
                        <a:solidFill>
                          <a:srgbClr val="002060"/>
                        </a:solidFill>
                        <a:latin typeface="Cambria Math"/>
                        <a:cs typeface="Times New Roman" pitchFamily="18" charset="0"/>
                      </a:rPr>
                      <m:t>𝑡</m:t>
                    </m:r>
                    <m:r>
                      <a:rPr lang="en-US" sz="2900" b="0" i="1" smtClean="0">
                        <a:solidFill>
                          <a:srgbClr val="002060"/>
                        </a:solidFill>
                        <a:latin typeface="Cambria Math"/>
                        <a:cs typeface="Times New Roman" pitchFamily="18" charset="0"/>
                      </a:rPr>
                      <m:t>)=</m:t>
                    </m:r>
                    <m:sSub>
                      <m:sSubPr>
                        <m:ctrlPr>
                          <a:rPr lang="en-US" sz="2900" b="0" i="1" smtClean="0">
                            <a:solidFill>
                              <a:srgbClr val="002060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sSubPr>
                      <m:e>
                        <m:r>
                          <a:rPr lang="en-US" sz="2900" b="0" i="1" smtClean="0">
                            <a:solidFill>
                              <a:srgbClr val="002060"/>
                            </a:solidFill>
                            <a:latin typeface="Cambria Math"/>
                            <a:cs typeface="Times New Roman" pitchFamily="18" charset="0"/>
                          </a:rPr>
                          <m:t>𝑝</m:t>
                        </m:r>
                      </m:e>
                      <m:sub>
                        <m:r>
                          <a:rPr lang="en-US" sz="2900" b="0" i="1" smtClean="0">
                            <a:solidFill>
                              <a:srgbClr val="002060"/>
                            </a:solidFill>
                            <a:latin typeface="Cambria Math"/>
                            <a:cs typeface="Times New Roman" pitchFamily="18" charset="0"/>
                          </a:rPr>
                          <m:t>𝑐</m:t>
                        </m:r>
                      </m:sub>
                    </m:sSub>
                    <m:r>
                      <a:rPr lang="en-US" sz="2900" b="0" i="1" smtClean="0">
                        <a:solidFill>
                          <a:srgbClr val="002060"/>
                        </a:solidFill>
                        <a:latin typeface="Cambria Math"/>
                        <a:cs typeface="Times New Roman" pitchFamily="18" charset="0"/>
                      </a:rPr>
                      <m:t>𝐶</m:t>
                    </m:r>
                    <m:r>
                      <a:rPr lang="en-US" sz="2900" b="0" i="1" smtClean="0">
                        <a:solidFill>
                          <a:srgbClr val="002060"/>
                        </a:solidFill>
                        <a:latin typeface="Cambria Math"/>
                        <a:cs typeface="Times New Roman" pitchFamily="18" charset="0"/>
                      </a:rPr>
                      <m:t>(</m:t>
                    </m:r>
                    <m:r>
                      <a:rPr lang="en-US" sz="2900" b="0" i="1" smtClean="0">
                        <a:solidFill>
                          <a:srgbClr val="002060"/>
                        </a:solidFill>
                        <a:latin typeface="Cambria Math"/>
                        <a:cs typeface="Times New Roman" pitchFamily="18" charset="0"/>
                      </a:rPr>
                      <m:t>𝑡</m:t>
                    </m:r>
                    <m:r>
                      <a:rPr lang="en-US" sz="2900" b="0" i="1" smtClean="0">
                        <a:solidFill>
                          <a:srgbClr val="002060"/>
                        </a:solidFill>
                        <a:latin typeface="Cambria Math"/>
                        <a:cs typeface="Times New Roman" pitchFamily="18" charset="0"/>
                      </a:rPr>
                      <m:t>)+</m:t>
                    </m:r>
                    <m:sSub>
                      <m:sSubPr>
                        <m:ctrlPr>
                          <a:rPr lang="en-US" sz="2900" b="0" i="1" smtClean="0">
                            <a:solidFill>
                              <a:srgbClr val="002060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sSubPr>
                      <m:e>
                        <m:r>
                          <a:rPr lang="en-US" sz="2900" b="0" i="1" smtClean="0">
                            <a:solidFill>
                              <a:srgbClr val="002060"/>
                            </a:solidFill>
                            <a:latin typeface="Cambria Math"/>
                            <a:cs typeface="Times New Roman" pitchFamily="18" charset="0"/>
                          </a:rPr>
                          <m:t>𝑝</m:t>
                        </m:r>
                      </m:e>
                      <m:sub>
                        <m:r>
                          <a:rPr lang="en-US" sz="2900" b="0" i="1" smtClean="0">
                            <a:solidFill>
                              <a:srgbClr val="002060"/>
                            </a:solidFill>
                            <a:latin typeface="Cambria Math"/>
                            <a:cs typeface="Times New Roman" pitchFamily="18" charset="0"/>
                          </a:rPr>
                          <m:t>𝐽</m:t>
                        </m:r>
                      </m:sub>
                    </m:sSub>
                    <m:r>
                      <a:rPr lang="en-US" sz="2900" b="0" i="1" smtClean="0">
                        <a:solidFill>
                          <a:srgbClr val="002060"/>
                        </a:solidFill>
                        <a:latin typeface="Cambria Math"/>
                        <a:cs typeface="Times New Roman" pitchFamily="18" charset="0"/>
                      </a:rPr>
                      <m:t>𝐽</m:t>
                    </m:r>
                    <m:r>
                      <a:rPr lang="en-US" sz="2900" b="0" i="1" smtClean="0">
                        <a:solidFill>
                          <a:srgbClr val="002060"/>
                        </a:solidFill>
                        <a:latin typeface="Cambria Math"/>
                        <a:cs typeface="Times New Roman" pitchFamily="18" charset="0"/>
                      </a:rPr>
                      <m:t>(</m:t>
                    </m:r>
                    <m:r>
                      <a:rPr lang="en-US" sz="2900" b="0" i="1" smtClean="0">
                        <a:solidFill>
                          <a:srgbClr val="002060"/>
                        </a:solidFill>
                        <a:latin typeface="Cambria Math"/>
                        <a:cs typeface="Times New Roman" pitchFamily="18" charset="0"/>
                      </a:rPr>
                      <m:t>𝑡</m:t>
                    </m:r>
                    <m:r>
                      <a:rPr lang="en-US" sz="2900" b="0" i="1" smtClean="0">
                        <a:solidFill>
                          <a:srgbClr val="002060"/>
                        </a:solidFill>
                        <a:latin typeface="Cambria Math"/>
                        <a:cs typeface="Times New Roman" pitchFamily="18" charset="0"/>
                      </a:rPr>
                      <m:t>)+</m:t>
                    </m:r>
                    <m:sSub>
                      <m:sSubPr>
                        <m:ctrlPr>
                          <a:rPr lang="en-US" sz="2900" b="0" i="1" smtClean="0">
                            <a:solidFill>
                              <a:srgbClr val="002060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sSubPr>
                      <m:e>
                        <m:r>
                          <a:rPr lang="en-US" sz="2900" b="0" i="1" smtClean="0">
                            <a:solidFill>
                              <a:srgbClr val="002060"/>
                            </a:solidFill>
                            <a:latin typeface="Cambria Math"/>
                            <a:cs typeface="Times New Roman" pitchFamily="18" charset="0"/>
                          </a:rPr>
                          <m:t>𝑝</m:t>
                        </m:r>
                      </m:e>
                      <m:sub>
                        <m:r>
                          <a:rPr lang="en-US" sz="2900" b="0" i="1" smtClean="0">
                            <a:solidFill>
                              <a:srgbClr val="002060"/>
                            </a:solidFill>
                            <a:latin typeface="Cambria Math"/>
                            <a:cs typeface="Times New Roman" pitchFamily="18" charset="0"/>
                          </a:rPr>
                          <m:t>𝐸</m:t>
                        </m:r>
                      </m:sub>
                    </m:sSub>
                    <m:r>
                      <a:rPr lang="en-US" sz="2900" b="0" i="1" smtClean="0">
                        <a:solidFill>
                          <a:srgbClr val="002060"/>
                        </a:solidFill>
                        <a:latin typeface="Cambria Math"/>
                        <a:cs typeface="Times New Roman" pitchFamily="18" charset="0"/>
                      </a:rPr>
                      <m:t>𝐸</m:t>
                    </m:r>
                    <m:r>
                      <a:rPr lang="en-US" sz="2900" b="0" i="1" smtClean="0">
                        <a:solidFill>
                          <a:srgbClr val="002060"/>
                        </a:solidFill>
                        <a:latin typeface="Cambria Math"/>
                        <a:cs typeface="Times New Roman" pitchFamily="18" charset="0"/>
                      </a:rPr>
                      <m:t>(</m:t>
                    </m:r>
                    <m:r>
                      <a:rPr lang="en-US" sz="2900" b="0" i="1" smtClean="0">
                        <a:solidFill>
                          <a:srgbClr val="002060"/>
                        </a:solidFill>
                        <a:latin typeface="Cambria Math"/>
                        <a:cs typeface="Times New Roman" pitchFamily="18" charset="0"/>
                      </a:rPr>
                      <m:t>𝑡</m:t>
                    </m:r>
                    <m:r>
                      <a:rPr lang="en-US" sz="2900" b="0" i="1" smtClean="0">
                        <a:solidFill>
                          <a:srgbClr val="002060"/>
                        </a:solidFill>
                        <a:latin typeface="Cambria Math"/>
                        <a:cs typeface="Times New Roman" pitchFamily="18" charset="0"/>
                      </a:rPr>
                      <m:t>)</m:t>
                    </m:r>
                  </m:oMath>
                </a14:m>
                <a:r>
                  <a:rPr lang="ru-RU" sz="2900" dirty="0" smtClean="0">
                    <a:solidFill>
                      <a:srgbClr val="002060"/>
                    </a:solidFill>
                    <a:latin typeface="Times New Roman" pitchFamily="18" charset="0"/>
                    <a:ea typeface="Times New Roman"/>
                    <a:cs typeface="Times New Roman" pitchFamily="18" charset="0"/>
                  </a:rPr>
                  <a:t>               </a:t>
                </a:r>
                <a:r>
                  <a:rPr lang="en-US" sz="2900" dirty="0" smtClean="0">
                    <a:solidFill>
                      <a:srgbClr val="002060"/>
                    </a:solidFill>
                    <a:latin typeface="Times New Roman" pitchFamily="18" charset="0"/>
                    <a:ea typeface="Times New Roman"/>
                    <a:cs typeface="Times New Roman" pitchFamily="18" charset="0"/>
                  </a:rPr>
                  <a:t>                </a:t>
                </a:r>
                <a:r>
                  <a:rPr lang="ru-RU" sz="2900" dirty="0" smtClean="0">
                    <a:solidFill>
                      <a:srgbClr val="002060"/>
                    </a:solidFill>
                    <a:latin typeface="Times New Roman" pitchFamily="18" charset="0"/>
                    <a:ea typeface="Times New Roman"/>
                    <a:cs typeface="Times New Roman" pitchFamily="18" charset="0"/>
                  </a:rPr>
                  <a:t> </a:t>
                </a:r>
                <a:r>
                  <a:rPr lang="ru-RU" sz="2900" dirty="0" smtClean="0">
                    <a:solidFill>
                      <a:srgbClr val="002060"/>
                    </a:solidFill>
                    <a:latin typeface="Times New Roman" pitchFamily="18" charset="0"/>
                    <a:ea typeface="Times New Roman"/>
                    <a:cs typeface="Times New Roman" pitchFamily="18" charset="0"/>
                  </a:rPr>
                  <a:t>(</a:t>
                </a:r>
                <a:r>
                  <a:rPr lang="ru-RU" sz="2900" dirty="0">
                    <a:solidFill>
                      <a:srgbClr val="002060"/>
                    </a:solidFill>
                    <a:latin typeface="Times New Roman" pitchFamily="18" charset="0"/>
                    <a:ea typeface="Times New Roman"/>
                    <a:cs typeface="Times New Roman" pitchFamily="18" charset="0"/>
                  </a:rPr>
                  <a:t>4</a:t>
                </a:r>
                <a:r>
                  <a:rPr lang="ru-RU" sz="2900" dirty="0" smtClean="0">
                    <a:solidFill>
                      <a:srgbClr val="002060"/>
                    </a:solidFill>
                    <a:latin typeface="Times New Roman" pitchFamily="18" charset="0"/>
                    <a:ea typeface="Times New Roman"/>
                    <a:cs typeface="Times New Roman" pitchFamily="18" charset="0"/>
                  </a:rPr>
                  <a:t>)</a:t>
                </a:r>
                <a:endParaRPr lang="en-US" sz="2900" dirty="0" smtClean="0">
                  <a:solidFill>
                    <a:srgbClr val="002060"/>
                  </a:solidFill>
                  <a:latin typeface="Times New Roman" pitchFamily="18" charset="0"/>
                  <a:ea typeface="Times New Roman"/>
                  <a:cs typeface="Times New Roman" pitchFamily="18" charset="0"/>
                </a:endParaRPr>
              </a:p>
              <a:p>
                <a:pPr marL="0" indent="0" algn="just">
                  <a:lnSpc>
                    <a:spcPct val="115000"/>
                  </a:lnSpc>
                  <a:spcAft>
                    <a:spcPts val="1000"/>
                  </a:spcAft>
                  <a:buNone/>
                </a:pPr>
                <a:r>
                  <a:rPr lang="en-US" sz="2900" dirty="0">
                    <a:solidFill>
                      <a:srgbClr val="002060"/>
                    </a:solidFill>
                    <a:latin typeface="Times New Roman" pitchFamily="18" charset="0"/>
                    <a:ea typeface="Times New Roman"/>
                    <a:cs typeface="Times New Roman" pitchFamily="18" charset="0"/>
                  </a:rPr>
                  <a:t>where</a:t>
                </a:r>
                <a:r>
                  <a:rPr lang="ru-RU" sz="2900" dirty="0">
                    <a:solidFill>
                      <a:srgbClr val="002060"/>
                    </a:solidFill>
                    <a:latin typeface="Times New Roman" pitchFamily="18" charset="0"/>
                    <a:ea typeface="Times New Roman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2900" i="1">
                            <a:solidFill>
                              <a:srgbClr val="002060"/>
                            </a:solidFill>
                            <a:effectLst/>
                            <a:latin typeface="Cambria Math"/>
                            <a:ea typeface="Times New Roman"/>
                          </a:rPr>
                        </m:ctrlPr>
                      </m:sSubPr>
                      <m:e>
                        <m:r>
                          <a:rPr lang="ru-RU" sz="2900" i="1">
                            <a:solidFill>
                              <a:srgbClr val="002060"/>
                            </a:solidFill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 </m:t>
                        </m:r>
                        <m:r>
                          <a:rPr lang="en-US" sz="2900" i="1">
                            <a:solidFill>
                              <a:srgbClr val="002060"/>
                            </a:solidFill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𝑝</m:t>
                        </m:r>
                      </m:e>
                      <m:sub>
                        <m:r>
                          <a:rPr lang="ru-RU" sz="2900" i="1">
                            <a:solidFill>
                              <a:srgbClr val="002060"/>
                            </a:solidFill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𝑌</m:t>
                        </m:r>
                      </m:sub>
                    </m:sSub>
                    <m:d>
                      <m:dPr>
                        <m:ctrlPr>
                          <a:rPr lang="ru-RU" sz="2900" i="1">
                            <a:solidFill>
                              <a:srgbClr val="002060"/>
                            </a:solidFill>
                            <a:effectLst/>
                            <a:latin typeface="Cambria Math"/>
                            <a:ea typeface="Times New Roman"/>
                          </a:rPr>
                        </m:ctrlPr>
                      </m:dPr>
                      <m:e>
                        <m:r>
                          <a:rPr lang="ru-RU" sz="2900" i="1">
                            <a:solidFill>
                              <a:srgbClr val="002060"/>
                            </a:solidFill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𝑡</m:t>
                        </m:r>
                      </m:e>
                    </m:d>
                    <m:r>
                      <a:rPr lang="ru-RU" sz="2900" i="1">
                        <a:solidFill>
                          <a:srgbClr val="002060"/>
                        </a:solidFill>
                        <a:effectLst/>
                        <a:latin typeface="Cambria Math"/>
                        <a:ea typeface="Times New Roman"/>
                        <a:cs typeface="Times New Roman"/>
                      </a:rPr>
                      <m:t> </m:t>
                    </m:r>
                  </m:oMath>
                </a14:m>
                <a:r>
                  <a:rPr lang="en-US" sz="2900" dirty="0">
                    <a:solidFill>
                      <a:srgbClr val="002060"/>
                    </a:solidFill>
                    <a:latin typeface="Times New Roman" pitchFamily="18" charset="0"/>
                    <a:ea typeface="Times New Roman"/>
                    <a:cs typeface="Times New Roman" pitchFamily="18" charset="0"/>
                  </a:rPr>
                  <a:t> - the GDP deflator, </a:t>
                </a:r>
                <a:r>
                  <a:rPr lang="ru-RU" sz="2900" dirty="0">
                    <a:solidFill>
                      <a:srgbClr val="002060"/>
                    </a:solidFill>
                    <a:latin typeface="Times New Roman" pitchFamily="18" charset="0"/>
                    <a:ea typeface="Times New Roman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2900" i="1">
                            <a:solidFill>
                              <a:srgbClr val="002060"/>
                            </a:solidFill>
                            <a:effectLst/>
                            <a:latin typeface="Cambria Math"/>
                            <a:ea typeface="Times New Roman"/>
                          </a:rPr>
                        </m:ctrlPr>
                      </m:sSubPr>
                      <m:e>
                        <m:r>
                          <a:rPr lang="ru-RU" sz="2900" i="1">
                            <a:solidFill>
                              <a:srgbClr val="002060"/>
                            </a:solidFill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𝑝</m:t>
                        </m:r>
                      </m:e>
                      <m:sub>
                        <m:r>
                          <a:rPr lang="ru-RU" sz="2900" i="1">
                            <a:solidFill>
                              <a:srgbClr val="002060"/>
                            </a:solidFill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𝐼</m:t>
                        </m:r>
                      </m:sub>
                    </m:sSub>
                    <m:d>
                      <m:dPr>
                        <m:ctrlPr>
                          <a:rPr lang="ru-RU" sz="2900" i="1">
                            <a:solidFill>
                              <a:srgbClr val="002060"/>
                            </a:solidFill>
                            <a:effectLst/>
                            <a:latin typeface="Cambria Math"/>
                            <a:ea typeface="Times New Roman"/>
                          </a:rPr>
                        </m:ctrlPr>
                      </m:dPr>
                      <m:e>
                        <m:r>
                          <a:rPr lang="ru-RU" sz="2900" i="1">
                            <a:solidFill>
                              <a:srgbClr val="002060"/>
                            </a:solidFill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𝑡</m:t>
                        </m:r>
                      </m:e>
                    </m:d>
                    <m:r>
                      <a:rPr lang="ru-RU" sz="2900" i="1">
                        <a:solidFill>
                          <a:srgbClr val="002060"/>
                        </a:solidFill>
                        <a:effectLst/>
                        <a:latin typeface="Cambria Math"/>
                        <a:ea typeface="Times New Roman"/>
                        <a:cs typeface="Times New Roman"/>
                      </a:rPr>
                      <m:t>, </m:t>
                    </m:r>
                    <m:sSub>
                      <m:sSubPr>
                        <m:ctrlPr>
                          <a:rPr lang="ru-RU" sz="2900" i="1">
                            <a:solidFill>
                              <a:srgbClr val="002060"/>
                            </a:solidFill>
                            <a:effectLst/>
                            <a:latin typeface="Cambria Math"/>
                            <a:ea typeface="Times New Roman"/>
                          </a:rPr>
                        </m:ctrlPr>
                      </m:sSubPr>
                      <m:e>
                        <m:r>
                          <a:rPr lang="ru-RU" sz="2900" i="1">
                            <a:solidFill>
                              <a:srgbClr val="002060"/>
                            </a:solidFill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 </m:t>
                        </m:r>
                        <m:r>
                          <a:rPr lang="ru-RU" sz="2900" i="1">
                            <a:solidFill>
                              <a:srgbClr val="002060"/>
                            </a:solidFill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𝑝</m:t>
                        </m:r>
                      </m:e>
                      <m:sub>
                        <m:r>
                          <a:rPr lang="ru-RU" sz="2900" i="1">
                            <a:solidFill>
                              <a:srgbClr val="002060"/>
                            </a:solidFill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𝑐</m:t>
                        </m:r>
                      </m:sub>
                    </m:sSub>
                    <m:d>
                      <m:dPr>
                        <m:ctrlPr>
                          <a:rPr lang="ru-RU" sz="2900" i="1">
                            <a:solidFill>
                              <a:srgbClr val="002060"/>
                            </a:solidFill>
                            <a:effectLst/>
                            <a:latin typeface="Cambria Math"/>
                            <a:ea typeface="Times New Roman"/>
                          </a:rPr>
                        </m:ctrlPr>
                      </m:dPr>
                      <m:e>
                        <m:r>
                          <a:rPr lang="ru-RU" sz="2900" i="1">
                            <a:solidFill>
                              <a:srgbClr val="002060"/>
                            </a:solidFill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𝑡</m:t>
                        </m:r>
                      </m:e>
                    </m:d>
                    <m:r>
                      <a:rPr lang="ru-RU" sz="2900" i="1">
                        <a:solidFill>
                          <a:srgbClr val="002060"/>
                        </a:solidFill>
                        <a:effectLst/>
                        <a:latin typeface="Cambria Math"/>
                        <a:ea typeface="Times New Roman"/>
                        <a:cs typeface="Times New Roman"/>
                      </a:rPr>
                      <m:t>, </m:t>
                    </m:r>
                    <m:sSub>
                      <m:sSubPr>
                        <m:ctrlPr>
                          <a:rPr lang="ru-RU" sz="2900" i="1">
                            <a:solidFill>
                              <a:srgbClr val="002060"/>
                            </a:solidFill>
                            <a:effectLst/>
                            <a:latin typeface="Cambria Math"/>
                            <a:ea typeface="Times New Roman"/>
                          </a:rPr>
                        </m:ctrlPr>
                      </m:sSubPr>
                      <m:e>
                        <m:r>
                          <a:rPr lang="ru-RU" sz="2900" i="1">
                            <a:solidFill>
                              <a:srgbClr val="002060"/>
                            </a:solidFill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𝑝</m:t>
                        </m:r>
                      </m:e>
                      <m:sub>
                        <m:r>
                          <a:rPr lang="ru-RU" sz="2900" i="1">
                            <a:solidFill>
                              <a:srgbClr val="002060"/>
                            </a:solidFill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𝐽</m:t>
                        </m:r>
                      </m:sub>
                    </m:sSub>
                    <m:d>
                      <m:dPr>
                        <m:ctrlPr>
                          <a:rPr lang="ru-RU" sz="2900" i="1">
                            <a:solidFill>
                              <a:srgbClr val="002060"/>
                            </a:solidFill>
                            <a:effectLst/>
                            <a:latin typeface="Cambria Math"/>
                            <a:ea typeface="Times New Roman"/>
                          </a:rPr>
                        </m:ctrlPr>
                      </m:dPr>
                      <m:e>
                        <m:r>
                          <a:rPr lang="ru-RU" sz="2900" i="1">
                            <a:solidFill>
                              <a:srgbClr val="002060"/>
                            </a:solidFill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𝑡</m:t>
                        </m:r>
                      </m:e>
                    </m:d>
                    <m:r>
                      <a:rPr lang="ru-RU" sz="2900" i="1">
                        <a:solidFill>
                          <a:srgbClr val="002060"/>
                        </a:solidFill>
                        <a:effectLst/>
                        <a:latin typeface="Cambria Math"/>
                        <a:ea typeface="Times New Roman"/>
                        <a:cs typeface="Times New Roman"/>
                      </a:rPr>
                      <m:t>, </m:t>
                    </m:r>
                    <m:sSub>
                      <m:sSubPr>
                        <m:ctrlPr>
                          <a:rPr lang="ru-RU" sz="2900" i="1">
                            <a:solidFill>
                              <a:srgbClr val="002060"/>
                            </a:solidFill>
                            <a:effectLst/>
                            <a:latin typeface="Cambria Math"/>
                            <a:ea typeface="Times New Roman"/>
                          </a:rPr>
                        </m:ctrlPr>
                      </m:sSubPr>
                      <m:e>
                        <m:r>
                          <a:rPr lang="ru-RU" sz="2900" i="1">
                            <a:solidFill>
                              <a:srgbClr val="002060"/>
                            </a:solidFill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𝑝</m:t>
                        </m:r>
                      </m:e>
                      <m:sub>
                        <m:r>
                          <a:rPr lang="ru-RU" sz="2900" i="1">
                            <a:solidFill>
                              <a:srgbClr val="002060"/>
                            </a:solidFill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𝐸</m:t>
                        </m:r>
                      </m:sub>
                    </m:sSub>
                    <m:d>
                      <m:dPr>
                        <m:ctrlPr>
                          <a:rPr lang="ru-RU" sz="2900" i="1">
                            <a:solidFill>
                              <a:srgbClr val="002060"/>
                            </a:solidFill>
                            <a:effectLst/>
                            <a:latin typeface="Cambria Math"/>
                            <a:ea typeface="Times New Roman"/>
                          </a:rPr>
                        </m:ctrlPr>
                      </m:dPr>
                      <m:e>
                        <m:r>
                          <a:rPr lang="ru-RU" sz="2900" i="1">
                            <a:solidFill>
                              <a:srgbClr val="002060"/>
                            </a:solidFill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𝑡</m:t>
                        </m:r>
                      </m:e>
                    </m:d>
                    <m:r>
                      <a:rPr lang="ru-RU" sz="2900" i="1">
                        <a:solidFill>
                          <a:srgbClr val="002060"/>
                        </a:solidFill>
                        <a:effectLst/>
                        <a:latin typeface="Cambria Math"/>
                        <a:ea typeface="Times New Roman"/>
                        <a:cs typeface="Times New Roman"/>
                      </a:rPr>
                      <m:t> </m:t>
                    </m:r>
                  </m:oMath>
                </a14:m>
                <a:r>
                  <a:rPr lang="en-US" sz="2900" dirty="0">
                    <a:solidFill>
                      <a:srgbClr val="002060"/>
                    </a:solidFill>
                    <a:latin typeface="Times New Roman" pitchFamily="18" charset="0"/>
                    <a:ea typeface="Times New Roman"/>
                    <a:cs typeface="Times New Roman" pitchFamily="18" charset="0"/>
                  </a:rPr>
                  <a:t>  </a:t>
                </a:r>
                <a:r>
                  <a:rPr lang="en-US" sz="2900" dirty="0" smtClean="0">
                    <a:solidFill>
                      <a:srgbClr val="002060"/>
                    </a:solidFill>
                    <a:latin typeface="Times New Roman" pitchFamily="18" charset="0"/>
                    <a:ea typeface="Times New Roman"/>
                    <a:cs typeface="Times New Roman" pitchFamily="18" charset="0"/>
                  </a:rPr>
                  <a:t>-  </a:t>
                </a:r>
                <a:r>
                  <a:rPr lang="en-US" sz="2900" dirty="0">
                    <a:solidFill>
                      <a:srgbClr val="002060"/>
                    </a:solidFill>
                    <a:latin typeface="Times New Roman" pitchFamily="18" charset="0"/>
                    <a:ea typeface="Times New Roman"/>
                    <a:cs typeface="Times New Roman" pitchFamily="18" charset="0"/>
                  </a:rPr>
                  <a:t>price indices for imports, final consumption, investment and exports, respectively (</a:t>
                </a:r>
                <a14:m>
                  <m:oMath xmlns:m="http://schemas.openxmlformats.org/officeDocument/2006/math">
                    <m:r>
                      <a:rPr lang="en-US" sz="2900" i="1" dirty="0" smtClean="0">
                        <a:solidFill>
                          <a:srgbClr val="002060"/>
                        </a:solidFill>
                        <a:latin typeface="Cambria Math"/>
                        <a:ea typeface="Times New Roman"/>
                        <a:cs typeface="Times New Roman" pitchFamily="18" charset="0"/>
                      </a:rPr>
                      <m:t>𝑡</m:t>
                    </m:r>
                    <m:r>
                      <a:rPr lang="en-US" sz="2900" i="1" dirty="0" smtClean="0">
                        <a:solidFill>
                          <a:srgbClr val="002060"/>
                        </a:solidFill>
                        <a:latin typeface="Cambria Math"/>
                        <a:ea typeface="Times New Roman"/>
                        <a:cs typeface="Times New Roman" pitchFamily="18" charset="0"/>
                      </a:rPr>
                      <m:t> = 2000</m:t>
                    </m:r>
                  </m:oMath>
                </a14:m>
                <a:r>
                  <a:rPr lang="en-US" sz="2900" dirty="0">
                    <a:solidFill>
                      <a:srgbClr val="002060"/>
                    </a:solidFill>
                    <a:latin typeface="Times New Roman" pitchFamily="18" charset="0"/>
                    <a:ea typeface="Times New Roman"/>
                    <a:cs typeface="Times New Roman" pitchFamily="18" charset="0"/>
                  </a:rPr>
                  <a:t>, these indices take the values of 1</a:t>
                </a:r>
                <a:r>
                  <a:rPr lang="en-US" sz="2900" dirty="0" smtClean="0">
                    <a:solidFill>
                      <a:srgbClr val="002060"/>
                    </a:solidFill>
                    <a:latin typeface="Times New Roman" pitchFamily="18" charset="0"/>
                    <a:ea typeface="Times New Roman"/>
                    <a:cs typeface="Times New Roman" pitchFamily="18" charset="0"/>
                  </a:rPr>
                  <a:t>).</a:t>
                </a:r>
              </a:p>
              <a:p>
                <a:pPr marL="0" indent="0" algn="just">
                  <a:lnSpc>
                    <a:spcPct val="115000"/>
                  </a:lnSpc>
                  <a:spcAft>
                    <a:spcPts val="1000"/>
                  </a:spcAft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ru-RU" sz="2900" i="1">
                            <a:solidFill>
                              <a:srgbClr val="002060"/>
                            </a:solidFill>
                            <a:latin typeface="Cambria Math"/>
                            <a:ea typeface="Times New Roman"/>
                          </a:rPr>
                        </m:ctrlPr>
                      </m:sSubPr>
                      <m:e>
                        <m:r>
                          <a:rPr lang="ru-RU" sz="2900" i="1">
                            <a:solidFill>
                              <a:srgbClr val="002060"/>
                            </a:solidFill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𝑌</m:t>
                        </m:r>
                        <m:d>
                          <m:dPr>
                            <m:ctrlPr>
                              <a:rPr lang="ru-RU" sz="2900" i="1">
                                <a:solidFill>
                                  <a:srgbClr val="002060"/>
                                </a:solidFill>
                                <a:effectLst/>
                                <a:latin typeface="Cambria Math"/>
                                <a:ea typeface="Times New Roman"/>
                              </a:rPr>
                            </m:ctrlPr>
                          </m:dPr>
                          <m:e>
                            <m:r>
                              <a:rPr lang="ru-RU" sz="2900" i="1">
                                <a:solidFill>
                                  <a:srgbClr val="002060"/>
                                </a:solidFill>
                                <a:effectLst/>
                                <a:latin typeface="Cambria Math"/>
                                <a:ea typeface="Times New Roman"/>
                                <a:cs typeface="Times New Roman"/>
                              </a:rPr>
                              <m:t>𝑡</m:t>
                            </m:r>
                          </m:e>
                        </m:d>
                        <m:r>
                          <a:rPr lang="en-US" sz="2900" i="1">
                            <a:solidFill>
                              <a:srgbClr val="002060"/>
                            </a:solidFill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+</m:t>
                        </m:r>
                        <m:r>
                          <a:rPr lang="ru-RU" sz="2900" i="1">
                            <a:solidFill>
                              <a:srgbClr val="002060"/>
                            </a:solidFill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𝜋</m:t>
                        </m:r>
                      </m:e>
                      <m:sub>
                        <m:r>
                          <a:rPr lang="en-US" sz="2900" i="1">
                            <a:solidFill>
                              <a:srgbClr val="002060"/>
                            </a:solidFill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𝐼</m:t>
                        </m:r>
                      </m:sub>
                    </m:sSub>
                    <m:r>
                      <a:rPr lang="ru-RU" sz="2900" i="1">
                        <a:solidFill>
                          <a:srgbClr val="002060"/>
                        </a:solidFill>
                        <a:effectLst/>
                        <a:latin typeface="Cambria Math"/>
                        <a:ea typeface="Times New Roman"/>
                        <a:cs typeface="Times New Roman"/>
                      </a:rPr>
                      <m:t>𝐼</m:t>
                    </m:r>
                    <m:d>
                      <m:dPr>
                        <m:ctrlPr>
                          <a:rPr lang="ru-RU" sz="2900" i="1">
                            <a:solidFill>
                              <a:srgbClr val="002060"/>
                            </a:solidFill>
                            <a:effectLst/>
                            <a:latin typeface="Cambria Math"/>
                            <a:ea typeface="Times New Roman"/>
                          </a:rPr>
                        </m:ctrlPr>
                      </m:dPr>
                      <m:e>
                        <m:r>
                          <a:rPr lang="ru-RU" sz="2900" i="1">
                            <a:solidFill>
                              <a:srgbClr val="002060"/>
                            </a:solidFill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𝑡</m:t>
                        </m:r>
                      </m:e>
                    </m:d>
                    <m:r>
                      <a:rPr lang="en-US" sz="2900" i="1">
                        <a:solidFill>
                          <a:srgbClr val="002060"/>
                        </a:solidFill>
                        <a:effectLst/>
                        <a:latin typeface="Cambria Math"/>
                        <a:ea typeface="Times New Roman"/>
                        <a:cs typeface="Times New Roman"/>
                      </a:rPr>
                      <m:t>=</m:t>
                    </m:r>
                    <m:r>
                      <a:rPr lang="ru-RU" sz="2900" i="1">
                        <a:solidFill>
                          <a:srgbClr val="002060"/>
                        </a:solidFill>
                        <a:effectLst/>
                        <a:latin typeface="Cambria Math"/>
                        <a:ea typeface="Times New Roman"/>
                        <a:cs typeface="Times New Roman"/>
                      </a:rPr>
                      <m:t>𝑄</m:t>
                    </m:r>
                    <m:d>
                      <m:dPr>
                        <m:ctrlPr>
                          <a:rPr lang="ru-RU" sz="2900" i="1">
                            <a:solidFill>
                              <a:srgbClr val="002060"/>
                            </a:solidFill>
                            <a:effectLst/>
                            <a:latin typeface="Cambria Math"/>
                            <a:ea typeface="Times New Roman"/>
                          </a:rPr>
                        </m:ctrlPr>
                      </m:dPr>
                      <m:e>
                        <m:r>
                          <a:rPr lang="ru-RU" sz="2900" i="1">
                            <a:solidFill>
                              <a:srgbClr val="002060"/>
                            </a:solidFill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𝑡</m:t>
                        </m:r>
                      </m:e>
                    </m:d>
                    <m:r>
                      <a:rPr lang="en-US" sz="2900" i="1">
                        <a:solidFill>
                          <a:srgbClr val="002060"/>
                        </a:solidFill>
                        <a:effectLst/>
                        <a:latin typeface="Cambria Math"/>
                        <a:ea typeface="Times New Roman"/>
                        <a:cs typeface="Times New Roman"/>
                      </a:rPr>
                      <m:t>+</m:t>
                    </m:r>
                    <m:sSub>
                      <m:sSubPr>
                        <m:ctrlPr>
                          <a:rPr lang="ru-RU" sz="2900" i="1">
                            <a:solidFill>
                              <a:srgbClr val="002060"/>
                            </a:solidFill>
                            <a:effectLst/>
                            <a:latin typeface="Cambria Math"/>
                            <a:ea typeface="Times New Roman"/>
                          </a:rPr>
                        </m:ctrlPr>
                      </m:sSubPr>
                      <m:e>
                        <m:r>
                          <a:rPr lang="ru-RU" sz="2900" i="1">
                            <a:solidFill>
                              <a:srgbClr val="002060"/>
                            </a:solidFill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𝜋</m:t>
                        </m:r>
                      </m:e>
                      <m:sub>
                        <m:r>
                          <a:rPr lang="ru-RU" sz="2900" i="1">
                            <a:solidFill>
                              <a:srgbClr val="002060"/>
                            </a:solidFill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𝐽</m:t>
                        </m:r>
                      </m:sub>
                    </m:sSub>
                    <m:r>
                      <a:rPr lang="ru-RU" sz="2900" i="1">
                        <a:solidFill>
                          <a:srgbClr val="002060"/>
                        </a:solidFill>
                        <a:effectLst/>
                        <a:latin typeface="Cambria Math"/>
                        <a:ea typeface="Times New Roman"/>
                        <a:cs typeface="Times New Roman"/>
                      </a:rPr>
                      <m:t>𝐽</m:t>
                    </m:r>
                    <m:d>
                      <m:dPr>
                        <m:ctrlPr>
                          <a:rPr lang="ru-RU" sz="2900" i="1">
                            <a:solidFill>
                              <a:srgbClr val="002060"/>
                            </a:solidFill>
                            <a:effectLst/>
                            <a:latin typeface="Cambria Math"/>
                            <a:ea typeface="Times New Roman"/>
                          </a:rPr>
                        </m:ctrlPr>
                      </m:dPr>
                      <m:e>
                        <m:r>
                          <a:rPr lang="ru-RU" sz="2900" i="1">
                            <a:solidFill>
                              <a:srgbClr val="002060"/>
                            </a:solidFill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𝑡</m:t>
                        </m:r>
                      </m:e>
                    </m:d>
                    <m:r>
                      <a:rPr lang="en-US" sz="2900" i="1">
                        <a:solidFill>
                          <a:srgbClr val="002060"/>
                        </a:solidFill>
                        <a:effectLst/>
                        <a:latin typeface="Cambria Math"/>
                        <a:ea typeface="Times New Roman"/>
                        <a:cs typeface="Times New Roman"/>
                      </a:rPr>
                      <m:t>+</m:t>
                    </m:r>
                    <m:sSub>
                      <m:sSubPr>
                        <m:ctrlPr>
                          <a:rPr lang="ru-RU" sz="2900" i="1">
                            <a:solidFill>
                              <a:srgbClr val="002060"/>
                            </a:solidFill>
                            <a:effectLst/>
                            <a:latin typeface="Cambria Math"/>
                            <a:ea typeface="Times New Roman"/>
                          </a:rPr>
                        </m:ctrlPr>
                      </m:sSubPr>
                      <m:e>
                        <m:r>
                          <a:rPr lang="ru-RU" sz="2900" i="1">
                            <a:solidFill>
                              <a:srgbClr val="002060"/>
                            </a:solidFill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𝜋</m:t>
                        </m:r>
                      </m:e>
                      <m:sub>
                        <m:r>
                          <a:rPr lang="ru-RU" sz="2900" i="1">
                            <a:solidFill>
                              <a:srgbClr val="002060"/>
                            </a:solidFill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𝐸</m:t>
                        </m:r>
                      </m:sub>
                    </m:sSub>
                    <m:r>
                      <a:rPr lang="ru-RU" sz="2900" i="1">
                        <a:solidFill>
                          <a:srgbClr val="002060"/>
                        </a:solidFill>
                        <a:effectLst/>
                        <a:latin typeface="Cambria Math"/>
                        <a:ea typeface="Times New Roman"/>
                        <a:cs typeface="Times New Roman"/>
                      </a:rPr>
                      <m:t>𝐸</m:t>
                    </m:r>
                    <m:r>
                      <a:rPr lang="en-US" sz="2900" i="1">
                        <a:solidFill>
                          <a:srgbClr val="002060"/>
                        </a:solidFill>
                        <a:effectLst/>
                        <a:latin typeface="Cambria Math"/>
                        <a:ea typeface="Times New Roman"/>
                        <a:cs typeface="Times New Roman"/>
                      </a:rPr>
                      <m:t>(</m:t>
                    </m:r>
                    <m:r>
                      <a:rPr lang="ru-RU" sz="2900" i="1">
                        <a:solidFill>
                          <a:srgbClr val="002060"/>
                        </a:solidFill>
                        <a:effectLst/>
                        <a:latin typeface="Cambria Math"/>
                        <a:ea typeface="Times New Roman"/>
                        <a:cs typeface="Times New Roman"/>
                      </a:rPr>
                      <m:t>𝑡</m:t>
                    </m:r>
                    <m:r>
                      <a:rPr lang="en-US" sz="2900" i="1">
                        <a:solidFill>
                          <a:srgbClr val="002060"/>
                        </a:solidFill>
                        <a:effectLst/>
                        <a:latin typeface="Cambria Math"/>
                        <a:ea typeface="Times New Roman"/>
                        <a:cs typeface="Times New Roman"/>
                      </a:rPr>
                      <m:t>)</m:t>
                    </m:r>
                  </m:oMath>
                </a14:m>
                <a:r>
                  <a:rPr lang="en-US" sz="2900" dirty="0" smtClean="0">
                    <a:solidFill>
                      <a:srgbClr val="002060"/>
                    </a:solidFill>
                    <a:latin typeface="Times New Roman" pitchFamily="18" charset="0"/>
                    <a:ea typeface="Calibri"/>
                    <a:cs typeface="Times New Roman" pitchFamily="18" charset="0"/>
                  </a:rPr>
                  <a:t>                                      (4.1)                 </a:t>
                </a:r>
                <a:endParaRPr lang="en-US" sz="2900" dirty="0" smtClean="0">
                  <a:solidFill>
                    <a:srgbClr val="002060"/>
                  </a:solidFill>
                  <a:latin typeface="Times New Roman" pitchFamily="18" charset="0"/>
                  <a:ea typeface="Calibri"/>
                  <a:cs typeface="Times New Roman" pitchFamily="18" charset="0"/>
                </a:endParaRPr>
              </a:p>
              <a:p>
                <a:pPr marL="0" indent="0" algn="just">
                  <a:lnSpc>
                    <a:spcPct val="115000"/>
                  </a:lnSpc>
                  <a:spcAft>
                    <a:spcPts val="1000"/>
                  </a:spcAft>
                  <a:buNone/>
                </a:pPr>
                <a:r>
                  <a:rPr lang="en-US" sz="2900" dirty="0">
                    <a:solidFill>
                      <a:srgbClr val="002060"/>
                    </a:solidFill>
                    <a:latin typeface="Times New Roman" pitchFamily="18" charset="0"/>
                    <a:ea typeface="Calibri"/>
                    <a:cs typeface="Times New Roman" pitchFamily="18" charset="0"/>
                  </a:rPr>
                  <a:t>w</a:t>
                </a:r>
                <a:r>
                  <a:rPr lang="en-US" sz="2900" dirty="0" smtClean="0">
                    <a:solidFill>
                      <a:srgbClr val="002060"/>
                    </a:solidFill>
                    <a:latin typeface="Times New Roman" pitchFamily="18" charset="0"/>
                    <a:ea typeface="Calibri"/>
                    <a:cs typeface="Times New Roman" pitchFamily="18" charset="0"/>
                  </a:rPr>
                  <a:t>here </a:t>
                </a:r>
                <a14:m>
                  <m:oMath xmlns:m="http://schemas.openxmlformats.org/officeDocument/2006/math">
                    <m:r>
                      <a:rPr lang="ru-RU" sz="2900" i="1">
                        <a:solidFill>
                          <a:srgbClr val="002060"/>
                        </a:solidFill>
                        <a:latin typeface="Cambria Math"/>
                        <a:ea typeface="Times New Roman"/>
                        <a:cs typeface="Times New Roman"/>
                      </a:rPr>
                      <m:t>𝑄</m:t>
                    </m:r>
                    <m:d>
                      <m:dPr>
                        <m:ctrlPr>
                          <a:rPr lang="ru-RU" sz="2900" i="1">
                            <a:solidFill>
                              <a:srgbClr val="002060"/>
                            </a:solidFill>
                            <a:effectLst/>
                            <a:latin typeface="Cambria Math"/>
                            <a:ea typeface="Times New Roman"/>
                          </a:rPr>
                        </m:ctrlPr>
                      </m:dPr>
                      <m:e>
                        <m:r>
                          <a:rPr lang="ru-RU" sz="2900" i="1">
                            <a:solidFill>
                              <a:srgbClr val="002060"/>
                            </a:solidFill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𝑡</m:t>
                        </m:r>
                      </m:e>
                    </m:d>
                    <m:r>
                      <a:rPr lang="ru-RU" sz="2900" i="1">
                        <a:solidFill>
                          <a:srgbClr val="002060"/>
                        </a:solidFill>
                        <a:effectLst/>
                        <a:latin typeface="Cambria Math"/>
                        <a:ea typeface="Times New Roman"/>
                        <a:cs typeface="Times New Roman"/>
                      </a:rPr>
                      <m:t>=</m:t>
                    </m:r>
                    <m:f>
                      <m:fPr>
                        <m:ctrlPr>
                          <a:rPr lang="ru-RU" sz="2900" i="1">
                            <a:solidFill>
                              <a:srgbClr val="002060"/>
                            </a:solidFill>
                            <a:effectLst/>
                            <a:latin typeface="Cambria Math"/>
                            <a:ea typeface="Times New Roman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ru-RU" sz="2900" i="1">
                                <a:solidFill>
                                  <a:srgbClr val="002060"/>
                                </a:solidFill>
                                <a:effectLst/>
                                <a:latin typeface="Cambria Math"/>
                                <a:ea typeface="Times New Roman"/>
                              </a:rPr>
                            </m:ctrlPr>
                          </m:sSubPr>
                          <m:e>
                            <m:r>
                              <a:rPr lang="en-US" sz="2900" i="1">
                                <a:solidFill>
                                  <a:srgbClr val="002060"/>
                                </a:solidFill>
                                <a:effectLst/>
                                <a:latin typeface="Cambria Math"/>
                                <a:ea typeface="Times New Roman"/>
                                <a:cs typeface="Times New Roman"/>
                              </a:rPr>
                              <m:t>𝑝</m:t>
                            </m:r>
                          </m:e>
                          <m:sub>
                            <m:r>
                              <a:rPr lang="en-US" sz="2900" i="1">
                                <a:solidFill>
                                  <a:srgbClr val="002060"/>
                                </a:solidFill>
                                <a:effectLst/>
                                <a:latin typeface="Cambria Math"/>
                                <a:ea typeface="Times New Roman"/>
                                <a:cs typeface="Times New Roman"/>
                              </a:rPr>
                              <m:t>𝐶</m:t>
                            </m:r>
                          </m:sub>
                        </m:sSub>
                        <m:d>
                          <m:dPr>
                            <m:ctrlPr>
                              <a:rPr lang="ru-RU" sz="2900" i="1">
                                <a:solidFill>
                                  <a:srgbClr val="002060"/>
                                </a:solidFill>
                                <a:effectLst/>
                                <a:latin typeface="Cambria Math"/>
                                <a:ea typeface="Times New Roman"/>
                              </a:rPr>
                            </m:ctrlPr>
                          </m:dPr>
                          <m:e>
                            <m:r>
                              <a:rPr lang="en-US" sz="2900" i="1">
                                <a:solidFill>
                                  <a:srgbClr val="002060"/>
                                </a:solidFill>
                                <a:effectLst/>
                                <a:latin typeface="Cambria Math"/>
                                <a:ea typeface="Times New Roman"/>
                                <a:cs typeface="Times New Roman"/>
                              </a:rPr>
                              <m:t>𝑡</m:t>
                            </m:r>
                          </m:e>
                        </m:d>
                        <m:r>
                          <a:rPr lang="en-US" sz="2900" i="1">
                            <a:solidFill>
                              <a:srgbClr val="002060"/>
                            </a:solidFill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𝐶</m:t>
                        </m:r>
                        <m:d>
                          <m:dPr>
                            <m:ctrlPr>
                              <a:rPr lang="ru-RU" sz="2900" i="1">
                                <a:solidFill>
                                  <a:srgbClr val="002060"/>
                                </a:solidFill>
                                <a:effectLst/>
                                <a:latin typeface="Cambria Math"/>
                                <a:ea typeface="Times New Roman"/>
                              </a:rPr>
                            </m:ctrlPr>
                          </m:dPr>
                          <m:e>
                            <m:r>
                              <a:rPr lang="en-US" sz="2900" i="1">
                                <a:solidFill>
                                  <a:srgbClr val="002060"/>
                                </a:solidFill>
                                <a:effectLst/>
                                <a:latin typeface="Cambria Math"/>
                                <a:ea typeface="Times New Roman"/>
                                <a:cs typeface="Times New Roman"/>
                              </a:rPr>
                              <m:t>𝑡</m:t>
                            </m:r>
                          </m:e>
                        </m:d>
                      </m:num>
                      <m:den>
                        <m:sSub>
                          <m:sSubPr>
                            <m:ctrlPr>
                              <a:rPr lang="ru-RU" sz="2900" i="1">
                                <a:solidFill>
                                  <a:srgbClr val="002060"/>
                                </a:solidFill>
                                <a:effectLst/>
                                <a:latin typeface="Cambria Math"/>
                                <a:ea typeface="Times New Roman"/>
                              </a:rPr>
                            </m:ctrlPr>
                          </m:sSubPr>
                          <m:e>
                            <m:r>
                              <a:rPr lang="en-US" sz="2900" i="1">
                                <a:solidFill>
                                  <a:srgbClr val="002060"/>
                                </a:solidFill>
                                <a:effectLst/>
                                <a:latin typeface="Cambria Math"/>
                                <a:ea typeface="Times New Roman"/>
                                <a:cs typeface="Times New Roman"/>
                              </a:rPr>
                              <m:t>𝑝</m:t>
                            </m:r>
                          </m:e>
                          <m:sub>
                            <m:r>
                              <a:rPr lang="en-US" sz="2900" i="1">
                                <a:solidFill>
                                  <a:srgbClr val="002060"/>
                                </a:solidFill>
                                <a:effectLst/>
                                <a:latin typeface="Cambria Math"/>
                                <a:ea typeface="Times New Roman"/>
                                <a:cs typeface="Times New Roman"/>
                              </a:rPr>
                              <m:t>𝑌</m:t>
                            </m:r>
                          </m:sub>
                        </m:sSub>
                        <m:d>
                          <m:dPr>
                            <m:ctrlPr>
                              <a:rPr lang="ru-RU" sz="2900" i="1">
                                <a:solidFill>
                                  <a:srgbClr val="002060"/>
                                </a:solidFill>
                                <a:effectLst/>
                                <a:latin typeface="Cambria Math"/>
                                <a:ea typeface="Times New Roman"/>
                              </a:rPr>
                            </m:ctrlPr>
                          </m:dPr>
                          <m:e>
                            <m:r>
                              <a:rPr lang="en-US" sz="2900" i="1">
                                <a:solidFill>
                                  <a:srgbClr val="002060"/>
                                </a:solidFill>
                                <a:effectLst/>
                                <a:latin typeface="Cambria Math"/>
                                <a:ea typeface="Times New Roman"/>
                                <a:cs typeface="Times New Roman"/>
                              </a:rPr>
                              <m:t>𝑡</m:t>
                            </m:r>
                          </m:e>
                        </m:d>
                      </m:den>
                    </m:f>
                  </m:oMath>
                </a14:m>
                <a:r>
                  <a:rPr lang="en-US" sz="2900" dirty="0" smtClean="0">
                    <a:solidFill>
                      <a:srgbClr val="002060"/>
                    </a:solidFill>
                    <a:latin typeface="Times New Roman" pitchFamily="18" charset="0"/>
                    <a:ea typeface="Calibri"/>
                    <a:cs typeface="Times New Roman" pitchFamily="18" charset="0"/>
                  </a:rPr>
                  <a:t> </a:t>
                </a:r>
                <a:r>
                  <a:rPr lang="en-US" sz="2900" dirty="0">
                    <a:solidFill>
                      <a:srgbClr val="002060"/>
                    </a:solidFill>
                    <a:latin typeface="Times New Roman" pitchFamily="18" charset="0"/>
                    <a:ea typeface="Calibri"/>
                    <a:cs typeface="Times New Roman" pitchFamily="18" charset="0"/>
                  </a:rPr>
                  <a:t>- </a:t>
                </a:r>
                <a:r>
                  <a:rPr lang="en-US" sz="2900" dirty="0" smtClean="0">
                    <a:solidFill>
                      <a:srgbClr val="002060"/>
                    </a:solidFill>
                    <a:latin typeface="Times New Roman" pitchFamily="18" charset="0"/>
                    <a:ea typeface="Calibri"/>
                    <a:cs typeface="Times New Roman" pitchFamily="18" charset="0"/>
                  </a:rPr>
                  <a:t>final </a:t>
                </a:r>
                <a:r>
                  <a:rPr lang="en-US" sz="2900" dirty="0">
                    <a:solidFill>
                      <a:srgbClr val="002060"/>
                    </a:solidFill>
                    <a:latin typeface="Times New Roman" pitchFamily="18" charset="0"/>
                    <a:ea typeface="Calibri"/>
                    <a:cs typeface="Times New Roman" pitchFamily="18" charset="0"/>
                  </a:rPr>
                  <a:t>consumption</a:t>
                </a:r>
                <a:endParaRPr lang="en-US" sz="2900" dirty="0" smtClean="0">
                  <a:solidFill>
                    <a:srgbClr val="002060"/>
                  </a:solidFill>
                  <a:latin typeface="Times New Roman" pitchFamily="18" charset="0"/>
                  <a:ea typeface="Calibri"/>
                  <a:cs typeface="Times New Roman" pitchFamily="18" charset="0"/>
                </a:endParaRPr>
              </a:p>
              <a:p>
                <a:pPr marL="0" marR="107950" indent="0">
                  <a:lnSpc>
                    <a:spcPct val="115000"/>
                  </a:lnSpc>
                  <a:spcAft>
                    <a:spcPts val="1000"/>
                  </a:spcAft>
                  <a:buNone/>
                </a:pPr>
                <a:r>
                  <a:rPr lang="ru-RU" sz="2900" i="1" dirty="0">
                    <a:solidFill>
                      <a:srgbClr val="002060"/>
                    </a:solidFill>
                    <a:latin typeface="Times New Roman"/>
                    <a:ea typeface="Times New Roman"/>
                  </a:rPr>
                  <a:t>Ϭ</a:t>
                </a:r>
                <a:r>
                  <a:rPr lang="en-US" sz="2900" i="1" dirty="0">
                    <a:solidFill>
                      <a:srgbClr val="002060"/>
                    </a:solidFill>
                    <a:latin typeface="Times New Roman"/>
                    <a:ea typeface="Times New Roman"/>
                  </a:rPr>
                  <a:t>, </a:t>
                </a:r>
                <a:r>
                  <a:rPr lang="ru-RU" sz="2900" i="1" dirty="0">
                    <a:solidFill>
                      <a:srgbClr val="002060"/>
                    </a:solidFill>
                    <a:latin typeface="Times New Roman"/>
                    <a:ea typeface="Times New Roman"/>
                  </a:rPr>
                  <a:t>δ</a:t>
                </a:r>
                <a:r>
                  <a:rPr lang="en-US" sz="2900" i="1" dirty="0">
                    <a:solidFill>
                      <a:srgbClr val="002060"/>
                    </a:solidFill>
                    <a:latin typeface="Times New Roman"/>
                    <a:ea typeface="Times New Roman"/>
                  </a:rPr>
                  <a:t>, </a:t>
                </a:r>
                <a:r>
                  <a:rPr lang="ru-RU" sz="2900" i="1" dirty="0" smtClean="0">
                    <a:solidFill>
                      <a:srgbClr val="002060"/>
                    </a:solidFill>
                    <a:latin typeface="Times New Roman"/>
                    <a:ea typeface="Times New Roman"/>
                  </a:rPr>
                  <a:t>ρ</a:t>
                </a:r>
                <a:r>
                  <a:rPr lang="en-US" sz="2900" i="1" dirty="0" smtClean="0">
                    <a:solidFill>
                      <a:srgbClr val="002060"/>
                    </a:solidFill>
                    <a:latin typeface="Times New Roman"/>
                    <a:ea typeface="Times New Roman"/>
                  </a:rPr>
                  <a:t> - </a:t>
                </a:r>
                <a:r>
                  <a:rPr lang="en-US" sz="2900" dirty="0">
                    <a:solidFill>
                      <a:srgbClr val="002060"/>
                    </a:solidFill>
                    <a:latin typeface="Times New Roman"/>
                    <a:ea typeface="Times New Roman"/>
                  </a:rPr>
                  <a:t>constant </a:t>
                </a:r>
                <a:r>
                  <a:rPr lang="en-US" sz="2900" dirty="0" smtClean="0">
                    <a:solidFill>
                      <a:srgbClr val="002060"/>
                    </a:solidFill>
                    <a:latin typeface="Times New Roman"/>
                    <a:ea typeface="Times New Roman"/>
                  </a:rPr>
                  <a:t>parameter</a:t>
                </a:r>
              </a:p>
              <a:p>
                <a:pPr marL="0" marR="107950" indent="0">
                  <a:lnSpc>
                    <a:spcPct val="115000"/>
                  </a:lnSpc>
                  <a:spcAft>
                    <a:spcPts val="1000"/>
                  </a:spcAft>
                  <a:buNone/>
                </a:pPr>
                <a:r>
                  <a:rPr lang="en-US" sz="2900" dirty="0" smtClean="0">
                    <a:solidFill>
                      <a:srgbClr val="002060"/>
                    </a:solidFill>
                    <a:latin typeface="Times New Roman"/>
                    <a:ea typeface="Times New Roman"/>
                  </a:rPr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ru-RU" sz="2900" i="1">
                        <a:solidFill>
                          <a:srgbClr val="002060"/>
                        </a:solidFill>
                        <a:latin typeface="Cambria Math"/>
                        <a:ea typeface="Calibri"/>
                        <a:cs typeface="Calibri"/>
                      </a:rPr>
                      <m:t>Ϭ</m:t>
                    </m:r>
                    <m:r>
                      <a:rPr lang="ru-RU" sz="2900" i="1">
                        <a:solidFill>
                          <a:srgbClr val="002060"/>
                        </a:solidFill>
                        <a:effectLst/>
                        <a:latin typeface="Cambria Math"/>
                        <a:ea typeface="Calibri"/>
                        <a:cs typeface="Times New Roman"/>
                      </a:rPr>
                      <m:t> =</m:t>
                    </m:r>
                    <m:f>
                      <m:fPr>
                        <m:ctrlPr>
                          <a:rPr lang="ru-RU" sz="2900" i="1">
                            <a:solidFill>
                              <a:srgbClr val="002060"/>
                            </a:solidFill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ru-RU" sz="2900" i="1">
                                <a:solidFill>
                                  <a:srgbClr val="002060"/>
                                </a:solidFill>
                                <a:effectLst/>
                                <a:latin typeface="Cambria Math"/>
                                <a:ea typeface="Calibri"/>
                                <a:cs typeface="Times New Roman"/>
                              </a:rPr>
                            </m:ctrlPr>
                          </m:sSubPr>
                          <m:e>
                            <m:r>
                              <a:rPr lang="ru-RU" sz="2900" i="1">
                                <a:solidFill>
                                  <a:srgbClr val="002060"/>
                                </a:solidFill>
                                <a:effectLst/>
                                <a:latin typeface="Cambria Math"/>
                                <a:ea typeface="Calibri"/>
                                <a:cs typeface="Times New Roman"/>
                              </a:rPr>
                              <m:t>𝜋</m:t>
                            </m:r>
                          </m:e>
                          <m:sub>
                            <m:r>
                              <a:rPr lang="en-US" sz="2900" i="1">
                                <a:solidFill>
                                  <a:srgbClr val="002060"/>
                                </a:solidFill>
                                <a:effectLst/>
                                <a:latin typeface="Cambria Math"/>
                                <a:ea typeface="Calibri"/>
                                <a:cs typeface="Times New Roman"/>
                              </a:rPr>
                              <m:t>𝐽</m:t>
                            </m:r>
                            <m:r>
                              <a:rPr lang="en-US" sz="2900" i="1">
                                <a:solidFill>
                                  <a:srgbClr val="002060"/>
                                </a:solidFill>
                                <a:effectLst/>
                                <a:latin typeface="Cambria Math"/>
                                <a:ea typeface="Calibri"/>
                                <a:cs typeface="Times New Roman"/>
                              </a:rPr>
                              <m:t> </m:t>
                            </m:r>
                          </m:sub>
                        </m:sSub>
                        <m:d>
                          <m:dPr>
                            <m:ctrlPr>
                              <a:rPr lang="ru-RU" sz="2900" i="1">
                                <a:solidFill>
                                  <a:srgbClr val="002060"/>
                                </a:solidFill>
                                <a:effectLst/>
                                <a:latin typeface="Cambria Math"/>
                                <a:ea typeface="Calibri"/>
                                <a:cs typeface="Times New Roman"/>
                              </a:rPr>
                            </m:ctrlPr>
                          </m:dPr>
                          <m:e>
                            <m:r>
                              <a:rPr lang="ru-RU" sz="2900" i="1">
                                <a:solidFill>
                                  <a:srgbClr val="002060"/>
                                </a:solidFill>
                                <a:effectLst/>
                                <a:latin typeface="Cambria Math"/>
                                <a:ea typeface="Calibri"/>
                                <a:cs typeface="Times New Roman"/>
                              </a:rPr>
                              <m:t>𝑡</m:t>
                            </m:r>
                          </m:e>
                        </m:d>
                        <m:r>
                          <a:rPr lang="ru-RU" sz="2900" i="1">
                            <a:solidFill>
                              <a:srgbClr val="002060"/>
                            </a:solidFill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𝐽</m:t>
                        </m:r>
                        <m:r>
                          <a:rPr lang="ru-RU" sz="2900" i="1">
                            <a:solidFill>
                              <a:srgbClr val="002060"/>
                            </a:solidFill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(</m:t>
                        </m:r>
                        <m:r>
                          <a:rPr lang="ru-RU" sz="2900" i="1">
                            <a:solidFill>
                              <a:srgbClr val="002060"/>
                            </a:solidFill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𝑡</m:t>
                        </m:r>
                        <m:r>
                          <a:rPr lang="ru-RU" sz="2900" i="1">
                            <a:solidFill>
                              <a:srgbClr val="002060"/>
                            </a:solidFill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)</m:t>
                        </m:r>
                      </m:num>
                      <m:den>
                        <m:r>
                          <a:rPr lang="ru-RU" sz="2900" i="1">
                            <a:solidFill>
                              <a:srgbClr val="002060"/>
                            </a:solidFill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𝑌</m:t>
                        </m:r>
                        <m:d>
                          <m:dPr>
                            <m:ctrlPr>
                              <a:rPr lang="ru-RU" sz="2900" i="1">
                                <a:solidFill>
                                  <a:srgbClr val="002060"/>
                                </a:solidFill>
                                <a:effectLst/>
                                <a:latin typeface="Cambria Math"/>
                                <a:ea typeface="Calibri"/>
                                <a:cs typeface="Times New Roman"/>
                              </a:rPr>
                            </m:ctrlPr>
                          </m:dPr>
                          <m:e>
                            <m:r>
                              <a:rPr lang="ru-RU" sz="2900" i="1">
                                <a:solidFill>
                                  <a:srgbClr val="002060"/>
                                </a:solidFill>
                                <a:effectLst/>
                                <a:latin typeface="Cambria Math"/>
                                <a:ea typeface="Calibri"/>
                                <a:cs typeface="Times New Roman"/>
                              </a:rPr>
                              <m:t>𝑡</m:t>
                            </m:r>
                          </m:e>
                        </m:d>
                        <m:r>
                          <a:rPr lang="ru-RU" sz="2900" i="1">
                            <a:solidFill>
                              <a:srgbClr val="002060"/>
                            </a:solidFill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 </m:t>
                        </m:r>
                      </m:den>
                    </m:f>
                  </m:oMath>
                </a14:m>
                <a:r>
                  <a:rPr lang="ru-RU" sz="2900" dirty="0">
                    <a:solidFill>
                      <a:srgbClr val="002060"/>
                    </a:solidFill>
                    <a:effectLst/>
                    <a:latin typeface="Times New Roman"/>
                    <a:ea typeface="Times New Roman"/>
                    <a:cs typeface="Times New Roman"/>
                  </a:rPr>
                  <a:t>                                     </a:t>
                </a:r>
                <a:r>
                  <a:rPr lang="en-US" sz="2900" dirty="0" smtClean="0">
                    <a:solidFill>
                      <a:srgbClr val="002060"/>
                    </a:solidFill>
                    <a:effectLst/>
                    <a:latin typeface="Times New Roman"/>
                    <a:ea typeface="Times New Roman"/>
                    <a:cs typeface="Times New Roman"/>
                  </a:rPr>
                  <a:t>                                           </a:t>
                </a:r>
                <a:r>
                  <a:rPr lang="ru-RU" sz="2900" dirty="0" smtClean="0">
                    <a:solidFill>
                      <a:srgbClr val="002060"/>
                    </a:solidFill>
                    <a:effectLst/>
                    <a:latin typeface="Times New Roman"/>
                    <a:ea typeface="Times New Roman"/>
                    <a:cs typeface="Times New Roman"/>
                  </a:rPr>
                  <a:t> </a:t>
                </a:r>
                <a:r>
                  <a:rPr lang="en-US" sz="2900" dirty="0" smtClean="0">
                    <a:solidFill>
                      <a:srgbClr val="002060"/>
                    </a:solidFill>
                    <a:effectLst/>
                    <a:latin typeface="Times New Roman"/>
                    <a:ea typeface="Times New Roman"/>
                    <a:cs typeface="Times New Roman"/>
                  </a:rPr>
                  <a:t>  </a:t>
                </a:r>
                <a:r>
                  <a:rPr lang="ru-RU" sz="2900" dirty="0" smtClean="0">
                    <a:solidFill>
                      <a:srgbClr val="002060"/>
                    </a:solidFill>
                    <a:effectLst/>
                    <a:latin typeface="Times New Roman"/>
                    <a:ea typeface="Times New Roman"/>
                    <a:cs typeface="Times New Roman"/>
                  </a:rPr>
                  <a:t> </a:t>
                </a:r>
                <a:r>
                  <a:rPr lang="ru-RU" sz="2900" dirty="0">
                    <a:solidFill>
                      <a:srgbClr val="002060"/>
                    </a:solidFill>
                    <a:effectLst/>
                    <a:latin typeface="Times New Roman"/>
                    <a:ea typeface="Times New Roman"/>
                    <a:cs typeface="Times New Roman"/>
                  </a:rPr>
                  <a:t>(</a:t>
                </a:r>
                <a:r>
                  <a:rPr lang="ru-RU" sz="2900" dirty="0" smtClean="0">
                    <a:solidFill>
                      <a:srgbClr val="002060"/>
                    </a:solidFill>
                    <a:effectLst/>
                    <a:latin typeface="Times New Roman"/>
                    <a:ea typeface="Times New Roman"/>
                    <a:cs typeface="Times New Roman"/>
                  </a:rPr>
                  <a:t>5</a:t>
                </a:r>
                <a:r>
                  <a:rPr lang="en-US" sz="2900" dirty="0" smtClean="0">
                    <a:solidFill>
                      <a:srgbClr val="002060"/>
                    </a:solidFill>
                    <a:effectLst/>
                    <a:latin typeface="Times New Roman"/>
                    <a:ea typeface="Times New Roman"/>
                    <a:cs typeface="Times New Roman"/>
                  </a:rPr>
                  <a:t>)</a:t>
                </a:r>
              </a:p>
              <a:p>
                <a:pPr marL="0" marR="107950" indent="0">
                  <a:lnSpc>
                    <a:spcPct val="115000"/>
                  </a:lnSpc>
                  <a:spcAft>
                    <a:spcPts val="1000"/>
                  </a:spcAft>
                  <a:buNone/>
                </a:pPr>
                <a14:m>
                  <m:oMath xmlns:m="http://schemas.openxmlformats.org/officeDocument/2006/math">
                    <m:r>
                      <a:rPr lang="en-US" sz="2900" i="1">
                        <a:solidFill>
                          <a:srgbClr val="002060"/>
                        </a:solidFill>
                        <a:effectLst/>
                        <a:latin typeface="Cambria Math"/>
                        <a:ea typeface="Times New Roman"/>
                        <a:cs typeface="Times New Roman"/>
                      </a:rPr>
                      <m:t>𝛿</m:t>
                    </m:r>
                    <m:r>
                      <a:rPr lang="ru-RU" sz="2900" i="1">
                        <a:solidFill>
                          <a:srgbClr val="002060"/>
                        </a:solidFill>
                        <a:effectLst/>
                        <a:latin typeface="Cambria Math"/>
                        <a:ea typeface="Times New Roman"/>
                        <a:cs typeface="Times New Roman"/>
                      </a:rPr>
                      <m:t>=</m:t>
                    </m:r>
                    <m:f>
                      <m:fPr>
                        <m:ctrlPr>
                          <a:rPr lang="ru-RU" sz="2900" i="1">
                            <a:solidFill>
                              <a:srgbClr val="002060"/>
                            </a:solidFill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ru-RU" sz="2900" i="1">
                                <a:solidFill>
                                  <a:srgbClr val="002060"/>
                                </a:solidFill>
                                <a:effectLst/>
                                <a:latin typeface="Cambria Math"/>
                                <a:ea typeface="Times New Roman"/>
                                <a:cs typeface="Times New Roman"/>
                              </a:rPr>
                            </m:ctrlPr>
                          </m:sSubPr>
                          <m:e>
                            <m:r>
                              <a:rPr lang="ru-RU" sz="2900" i="1">
                                <a:solidFill>
                                  <a:srgbClr val="002060"/>
                                </a:solidFill>
                                <a:effectLst/>
                                <a:latin typeface="Cambria Math"/>
                                <a:ea typeface="Times New Roman"/>
                                <a:cs typeface="Times New Roman"/>
                              </a:rPr>
                              <m:t>𝜋</m:t>
                            </m:r>
                          </m:e>
                          <m:sub>
                            <m:r>
                              <a:rPr lang="ru-RU" sz="2900" i="1">
                                <a:solidFill>
                                  <a:srgbClr val="002060"/>
                                </a:solidFill>
                                <a:effectLst/>
                                <a:latin typeface="Cambria Math"/>
                                <a:ea typeface="Times New Roman"/>
                                <a:cs typeface="Times New Roman"/>
                              </a:rPr>
                              <m:t>𝐸</m:t>
                            </m:r>
                          </m:sub>
                        </m:sSub>
                        <m:d>
                          <m:dPr>
                            <m:ctrlPr>
                              <a:rPr lang="ru-RU" sz="2900" i="1">
                                <a:solidFill>
                                  <a:srgbClr val="002060"/>
                                </a:solidFill>
                                <a:effectLst/>
                                <a:latin typeface="Cambria Math"/>
                                <a:ea typeface="Times New Roman"/>
                                <a:cs typeface="Times New Roman"/>
                              </a:rPr>
                            </m:ctrlPr>
                          </m:dPr>
                          <m:e>
                            <m:r>
                              <a:rPr lang="ru-RU" sz="2900" i="1">
                                <a:solidFill>
                                  <a:srgbClr val="002060"/>
                                </a:solidFill>
                                <a:effectLst/>
                                <a:latin typeface="Cambria Math"/>
                                <a:ea typeface="Times New Roman"/>
                                <a:cs typeface="Times New Roman"/>
                              </a:rPr>
                              <m:t>𝑡</m:t>
                            </m:r>
                          </m:e>
                        </m:d>
                        <m:r>
                          <a:rPr lang="ru-RU" sz="2900" i="1">
                            <a:solidFill>
                              <a:srgbClr val="002060"/>
                            </a:solidFill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𝐸</m:t>
                        </m:r>
                        <m:d>
                          <m:dPr>
                            <m:ctrlPr>
                              <a:rPr lang="ru-RU" sz="2900" i="1">
                                <a:solidFill>
                                  <a:srgbClr val="002060"/>
                                </a:solidFill>
                                <a:effectLst/>
                                <a:latin typeface="Cambria Math"/>
                                <a:ea typeface="Times New Roman"/>
                                <a:cs typeface="Times New Roman"/>
                              </a:rPr>
                            </m:ctrlPr>
                          </m:dPr>
                          <m:e>
                            <m:r>
                              <a:rPr lang="ru-RU" sz="2900" i="1">
                                <a:solidFill>
                                  <a:srgbClr val="002060"/>
                                </a:solidFill>
                                <a:effectLst/>
                                <a:latin typeface="Cambria Math"/>
                                <a:ea typeface="Times New Roman"/>
                                <a:cs typeface="Times New Roman"/>
                              </a:rPr>
                              <m:t>𝑡</m:t>
                            </m:r>
                          </m:e>
                        </m:d>
                        <m:r>
                          <a:rPr lang="ru-RU" sz="2900" i="1">
                            <a:solidFill>
                              <a:srgbClr val="002060"/>
                            </a:solidFill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+</m:t>
                        </m:r>
                        <m:sSub>
                          <m:sSubPr>
                            <m:ctrlPr>
                              <a:rPr lang="ru-RU" sz="2900" i="1">
                                <a:solidFill>
                                  <a:srgbClr val="002060"/>
                                </a:solidFill>
                                <a:effectLst/>
                                <a:latin typeface="Cambria Math"/>
                                <a:ea typeface="Times New Roman"/>
                                <a:cs typeface="Times New Roman"/>
                              </a:rPr>
                            </m:ctrlPr>
                          </m:sSubPr>
                          <m:e>
                            <m:r>
                              <a:rPr lang="ru-RU" sz="2900" i="1">
                                <a:solidFill>
                                  <a:srgbClr val="002060"/>
                                </a:solidFill>
                                <a:effectLst/>
                                <a:latin typeface="Cambria Math"/>
                                <a:ea typeface="Times New Roman"/>
                                <a:cs typeface="Times New Roman"/>
                              </a:rPr>
                              <m:t>𝜋</m:t>
                            </m:r>
                          </m:e>
                          <m:sub>
                            <m:r>
                              <a:rPr lang="ru-RU" sz="2900" i="1">
                                <a:solidFill>
                                  <a:srgbClr val="002060"/>
                                </a:solidFill>
                                <a:effectLst/>
                                <a:latin typeface="Cambria Math"/>
                                <a:ea typeface="Times New Roman"/>
                                <a:cs typeface="Times New Roman"/>
                              </a:rPr>
                              <m:t>𝐼</m:t>
                            </m:r>
                            <m:r>
                              <a:rPr lang="ru-RU" sz="2900" i="1">
                                <a:solidFill>
                                  <a:srgbClr val="002060"/>
                                </a:solidFill>
                                <a:effectLst/>
                                <a:latin typeface="Cambria Math"/>
                                <a:ea typeface="Times New Roman"/>
                                <a:cs typeface="Times New Roman"/>
                              </a:rPr>
                              <m:t> </m:t>
                            </m:r>
                          </m:sub>
                        </m:sSub>
                        <m:d>
                          <m:dPr>
                            <m:ctrlPr>
                              <a:rPr lang="ru-RU" sz="2900" i="1">
                                <a:solidFill>
                                  <a:srgbClr val="002060"/>
                                </a:solidFill>
                                <a:effectLst/>
                                <a:latin typeface="Cambria Math"/>
                                <a:ea typeface="Times New Roman"/>
                                <a:cs typeface="Times New Roman"/>
                              </a:rPr>
                            </m:ctrlPr>
                          </m:dPr>
                          <m:e>
                            <m:r>
                              <a:rPr lang="ru-RU" sz="2900" i="1">
                                <a:solidFill>
                                  <a:srgbClr val="002060"/>
                                </a:solidFill>
                                <a:effectLst/>
                                <a:latin typeface="Cambria Math"/>
                                <a:ea typeface="Times New Roman"/>
                                <a:cs typeface="Times New Roman"/>
                              </a:rPr>
                              <m:t>𝑡</m:t>
                            </m:r>
                          </m:e>
                        </m:d>
                        <m:r>
                          <a:rPr lang="ru-RU" sz="2900" i="1">
                            <a:solidFill>
                              <a:srgbClr val="002060"/>
                            </a:solidFill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𝐼</m:t>
                        </m:r>
                        <m:d>
                          <m:dPr>
                            <m:ctrlPr>
                              <a:rPr lang="ru-RU" sz="2900" i="1">
                                <a:solidFill>
                                  <a:srgbClr val="002060"/>
                                </a:solidFill>
                                <a:effectLst/>
                                <a:latin typeface="Cambria Math"/>
                                <a:ea typeface="Times New Roman"/>
                                <a:cs typeface="Times New Roman"/>
                              </a:rPr>
                            </m:ctrlPr>
                          </m:dPr>
                          <m:e>
                            <m:r>
                              <a:rPr lang="ru-RU" sz="2900" i="1">
                                <a:solidFill>
                                  <a:srgbClr val="002060"/>
                                </a:solidFill>
                                <a:effectLst/>
                                <a:latin typeface="Cambria Math"/>
                                <a:ea typeface="Times New Roman"/>
                                <a:cs typeface="Times New Roman"/>
                              </a:rPr>
                              <m:t>𝑡</m:t>
                            </m:r>
                          </m:e>
                        </m:d>
                        <m:r>
                          <a:rPr lang="ru-RU" sz="2900" i="1">
                            <a:solidFill>
                              <a:srgbClr val="002060"/>
                            </a:solidFill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 </m:t>
                        </m:r>
                      </m:num>
                      <m:den>
                        <m:r>
                          <a:rPr lang="en-US" sz="2900" i="1">
                            <a:solidFill>
                              <a:srgbClr val="002060"/>
                            </a:solidFill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𝑌</m:t>
                        </m:r>
                        <m:d>
                          <m:dPr>
                            <m:ctrlPr>
                              <a:rPr lang="ru-RU" sz="2900" i="1">
                                <a:solidFill>
                                  <a:srgbClr val="002060"/>
                                </a:solidFill>
                                <a:effectLst/>
                                <a:latin typeface="Cambria Math"/>
                                <a:ea typeface="Times New Roman"/>
                                <a:cs typeface="Times New Roman"/>
                              </a:rPr>
                            </m:ctrlPr>
                          </m:dPr>
                          <m:e>
                            <m:r>
                              <a:rPr lang="en-US" sz="2900" i="1">
                                <a:solidFill>
                                  <a:srgbClr val="002060"/>
                                </a:solidFill>
                                <a:effectLst/>
                                <a:latin typeface="Cambria Math"/>
                                <a:ea typeface="Times New Roman"/>
                                <a:cs typeface="Times New Roman"/>
                              </a:rPr>
                              <m:t>𝑡</m:t>
                            </m:r>
                          </m:e>
                        </m:d>
                      </m:den>
                    </m:f>
                  </m:oMath>
                </a14:m>
                <a:r>
                  <a:rPr lang="en-US" sz="2900" dirty="0">
                    <a:solidFill>
                      <a:srgbClr val="002060"/>
                    </a:solidFill>
                    <a:effectLst/>
                    <a:latin typeface="Times New Roman"/>
                    <a:ea typeface="Times New Roman"/>
                    <a:cs typeface="Times New Roman"/>
                  </a:rPr>
                  <a:t> </a:t>
                </a:r>
                <a:r>
                  <a:rPr lang="ru-RU" sz="2900" dirty="0">
                    <a:solidFill>
                      <a:srgbClr val="002060"/>
                    </a:solidFill>
                    <a:effectLst/>
                    <a:latin typeface="Times New Roman"/>
                    <a:ea typeface="Times New Roman"/>
                    <a:cs typeface="Times New Roman"/>
                  </a:rPr>
                  <a:t>                     </a:t>
                </a:r>
                <a:r>
                  <a:rPr lang="en-US" sz="2900" dirty="0" smtClean="0">
                    <a:solidFill>
                      <a:srgbClr val="002060"/>
                    </a:solidFill>
                    <a:effectLst/>
                    <a:latin typeface="Times New Roman"/>
                    <a:ea typeface="Times New Roman"/>
                    <a:cs typeface="Times New Roman"/>
                  </a:rPr>
                  <a:t>                                              </a:t>
                </a:r>
                <a:r>
                  <a:rPr lang="ru-RU" sz="2900" dirty="0" smtClean="0">
                    <a:solidFill>
                      <a:srgbClr val="002060"/>
                    </a:solidFill>
                    <a:effectLst/>
                    <a:latin typeface="Times New Roman"/>
                    <a:ea typeface="Times New Roman"/>
                    <a:cs typeface="Times New Roman"/>
                  </a:rPr>
                  <a:t>   </a:t>
                </a:r>
                <a:r>
                  <a:rPr lang="ru-RU" sz="2900" dirty="0">
                    <a:solidFill>
                      <a:srgbClr val="002060"/>
                    </a:solidFill>
                    <a:effectLst/>
                    <a:latin typeface="Times New Roman"/>
                    <a:ea typeface="Times New Roman"/>
                    <a:cs typeface="Times New Roman"/>
                  </a:rPr>
                  <a:t>(6)</a:t>
                </a:r>
                <a:endParaRPr lang="en-US" sz="2900" dirty="0" smtClean="0">
                  <a:solidFill>
                    <a:srgbClr val="002060"/>
                  </a:solidFill>
                  <a:latin typeface="Calibri"/>
                  <a:ea typeface="Times New Roman"/>
                  <a:cs typeface="Times New Roman"/>
                </a:endParaRPr>
              </a:p>
              <a:p>
                <a:pPr marL="0" marR="107950" indent="0">
                  <a:lnSpc>
                    <a:spcPct val="115000"/>
                  </a:lnSpc>
                  <a:spcAft>
                    <a:spcPts val="1000"/>
                  </a:spcAft>
                  <a:buNone/>
                </a:pPr>
                <a14:m>
                  <m:oMath xmlns:m="http://schemas.openxmlformats.org/officeDocument/2006/math">
                    <m:r>
                      <a:rPr lang="en-US" sz="2900" i="1">
                        <a:solidFill>
                          <a:srgbClr val="002060"/>
                        </a:solidFill>
                        <a:effectLst/>
                        <a:latin typeface="Cambria Math"/>
                        <a:ea typeface="Times New Roman"/>
                        <a:cs typeface="Times New Roman"/>
                      </a:rPr>
                      <m:t>𝜌</m:t>
                    </m:r>
                    <m:r>
                      <a:rPr lang="ru-RU" sz="2900" i="1">
                        <a:solidFill>
                          <a:srgbClr val="002060"/>
                        </a:solidFill>
                        <a:effectLst/>
                        <a:latin typeface="Cambria Math"/>
                        <a:ea typeface="Times New Roman"/>
                        <a:cs typeface="Times New Roman"/>
                      </a:rPr>
                      <m:t>=</m:t>
                    </m:r>
                    <m:f>
                      <m:fPr>
                        <m:ctrlPr>
                          <a:rPr lang="ru-RU" sz="2900" i="1">
                            <a:solidFill>
                              <a:srgbClr val="002060"/>
                            </a:solidFill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ru-RU" sz="2900" i="1">
                                <a:solidFill>
                                  <a:srgbClr val="002060"/>
                                </a:solidFill>
                                <a:effectLst/>
                                <a:latin typeface="Cambria Math"/>
                                <a:ea typeface="Times New Roman"/>
                                <a:cs typeface="Times New Roman"/>
                              </a:rPr>
                            </m:ctrlPr>
                          </m:sSubPr>
                          <m:e>
                            <m:r>
                              <a:rPr lang="ru-RU" sz="2900" i="1">
                                <a:solidFill>
                                  <a:srgbClr val="002060"/>
                                </a:solidFill>
                                <a:effectLst/>
                                <a:latin typeface="Cambria Math"/>
                                <a:ea typeface="Times New Roman"/>
                                <a:cs typeface="Times New Roman"/>
                              </a:rPr>
                              <m:t>𝜋</m:t>
                            </m:r>
                          </m:e>
                          <m:sub>
                            <m:r>
                              <a:rPr lang="ru-RU" sz="2900" i="1">
                                <a:solidFill>
                                  <a:srgbClr val="002060"/>
                                </a:solidFill>
                                <a:effectLst/>
                                <a:latin typeface="Cambria Math"/>
                                <a:ea typeface="Times New Roman"/>
                                <a:cs typeface="Times New Roman"/>
                              </a:rPr>
                              <m:t>𝐼</m:t>
                            </m:r>
                            <m:r>
                              <a:rPr lang="ru-RU" sz="2900" i="1">
                                <a:solidFill>
                                  <a:srgbClr val="002060"/>
                                </a:solidFill>
                                <a:effectLst/>
                                <a:latin typeface="Cambria Math"/>
                                <a:ea typeface="Times New Roman"/>
                                <a:cs typeface="Times New Roman"/>
                              </a:rPr>
                              <m:t> </m:t>
                            </m:r>
                          </m:sub>
                        </m:sSub>
                        <m:d>
                          <m:dPr>
                            <m:ctrlPr>
                              <a:rPr lang="ru-RU" sz="2900" i="1">
                                <a:solidFill>
                                  <a:srgbClr val="002060"/>
                                </a:solidFill>
                                <a:effectLst/>
                                <a:latin typeface="Cambria Math"/>
                                <a:ea typeface="Times New Roman"/>
                                <a:cs typeface="Times New Roman"/>
                              </a:rPr>
                            </m:ctrlPr>
                          </m:dPr>
                          <m:e>
                            <m:r>
                              <a:rPr lang="ru-RU" sz="2900" i="1">
                                <a:solidFill>
                                  <a:srgbClr val="002060"/>
                                </a:solidFill>
                                <a:effectLst/>
                                <a:latin typeface="Cambria Math"/>
                                <a:ea typeface="Times New Roman"/>
                                <a:cs typeface="Times New Roman"/>
                              </a:rPr>
                              <m:t>𝑡</m:t>
                            </m:r>
                          </m:e>
                        </m:d>
                        <m:r>
                          <a:rPr lang="ru-RU" sz="2900" i="1">
                            <a:solidFill>
                              <a:srgbClr val="002060"/>
                            </a:solidFill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𝐼</m:t>
                        </m:r>
                        <m:d>
                          <m:dPr>
                            <m:ctrlPr>
                              <a:rPr lang="ru-RU" sz="2900" i="1">
                                <a:solidFill>
                                  <a:srgbClr val="002060"/>
                                </a:solidFill>
                                <a:effectLst/>
                                <a:latin typeface="Cambria Math"/>
                                <a:ea typeface="Times New Roman"/>
                                <a:cs typeface="Times New Roman"/>
                              </a:rPr>
                            </m:ctrlPr>
                          </m:dPr>
                          <m:e>
                            <m:r>
                              <a:rPr lang="ru-RU" sz="2900" i="1">
                                <a:solidFill>
                                  <a:srgbClr val="002060"/>
                                </a:solidFill>
                                <a:effectLst/>
                                <a:latin typeface="Cambria Math"/>
                                <a:ea typeface="Times New Roman"/>
                                <a:cs typeface="Times New Roman"/>
                              </a:rPr>
                              <m:t>𝑡</m:t>
                            </m:r>
                          </m:e>
                        </m:d>
                      </m:num>
                      <m:den>
                        <m:r>
                          <a:rPr lang="en-US" sz="2900" i="1">
                            <a:solidFill>
                              <a:srgbClr val="002060"/>
                            </a:solidFill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𝑌</m:t>
                        </m:r>
                        <m:d>
                          <m:dPr>
                            <m:ctrlPr>
                              <a:rPr lang="ru-RU" sz="2900" i="1">
                                <a:solidFill>
                                  <a:srgbClr val="002060"/>
                                </a:solidFill>
                                <a:effectLst/>
                                <a:latin typeface="Cambria Math"/>
                                <a:ea typeface="Times New Roman"/>
                                <a:cs typeface="Times New Roman"/>
                              </a:rPr>
                            </m:ctrlPr>
                          </m:dPr>
                          <m:e>
                            <m:r>
                              <a:rPr lang="en-US" sz="2900" i="1">
                                <a:solidFill>
                                  <a:srgbClr val="002060"/>
                                </a:solidFill>
                                <a:effectLst/>
                                <a:latin typeface="Cambria Math"/>
                                <a:ea typeface="Times New Roman"/>
                                <a:cs typeface="Times New Roman"/>
                              </a:rPr>
                              <m:t>𝑡</m:t>
                            </m:r>
                          </m:e>
                        </m:d>
                      </m:den>
                    </m:f>
                  </m:oMath>
                </a14:m>
                <a:r>
                  <a:rPr lang="ru-RU" sz="2900" dirty="0">
                    <a:solidFill>
                      <a:srgbClr val="002060"/>
                    </a:solidFill>
                    <a:effectLst/>
                    <a:latin typeface="Times New Roman"/>
                    <a:ea typeface="Times New Roman"/>
                    <a:cs typeface="Times New Roman"/>
                  </a:rPr>
                  <a:t>                                     </a:t>
                </a:r>
                <a:r>
                  <a:rPr lang="en-US" sz="2900" dirty="0" smtClean="0">
                    <a:solidFill>
                      <a:srgbClr val="002060"/>
                    </a:solidFill>
                    <a:effectLst/>
                    <a:latin typeface="Times New Roman"/>
                    <a:ea typeface="Times New Roman"/>
                    <a:cs typeface="Times New Roman"/>
                  </a:rPr>
                  <a:t>                                               </a:t>
                </a:r>
                <a:r>
                  <a:rPr lang="ru-RU" sz="2900" dirty="0" smtClean="0">
                    <a:solidFill>
                      <a:srgbClr val="002060"/>
                    </a:solidFill>
                    <a:effectLst/>
                    <a:latin typeface="Times New Roman"/>
                    <a:ea typeface="Times New Roman"/>
                    <a:cs typeface="Times New Roman"/>
                  </a:rPr>
                  <a:t>   </a:t>
                </a:r>
                <a:r>
                  <a:rPr lang="ru-RU" sz="2900" dirty="0">
                    <a:solidFill>
                      <a:srgbClr val="002060"/>
                    </a:solidFill>
                    <a:effectLst/>
                    <a:latin typeface="Times New Roman"/>
                    <a:ea typeface="Times New Roman"/>
                    <a:cs typeface="Times New Roman"/>
                  </a:rPr>
                  <a:t>(7)</a:t>
                </a:r>
                <a:endParaRPr lang="ru-RU" sz="2900" dirty="0">
                  <a:solidFill>
                    <a:srgbClr val="002060"/>
                  </a:solidFill>
                  <a:effectLst/>
                  <a:latin typeface="Calibri"/>
                  <a:ea typeface="Calibri"/>
                  <a:cs typeface="Times New Roman"/>
                </a:endParaRPr>
              </a:p>
              <a:p>
                <a:pPr marL="0" marR="107950" indent="0">
                  <a:lnSpc>
                    <a:spcPct val="115000"/>
                  </a:lnSpc>
                  <a:spcAft>
                    <a:spcPts val="1000"/>
                  </a:spcAft>
                  <a:buNone/>
                </a:pPr>
                <a:endParaRPr lang="ru-RU" sz="2900" i="1" dirty="0">
                  <a:latin typeface="Times New Roman" pitchFamily="18" charset="0"/>
                  <a:ea typeface="Calibri"/>
                  <a:cs typeface="Times New Roman" pitchFamily="18" charset="0"/>
                </a:endParaRPr>
              </a:p>
              <a:p>
                <a:pPr marL="0" indent="0">
                  <a:buNone/>
                </a:pPr>
                <a:endParaRPr lang="ru-RU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908720"/>
                <a:ext cx="8229600" cy="5415880"/>
              </a:xfrm>
              <a:blipFill rotWithShape="1">
                <a:blip r:embed="rId2"/>
                <a:stretch>
                  <a:fillRect l="-593" t="-787" r="-59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008337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7000"/>
                            </p:stCondLst>
                            <p:childTnLst>
                              <p:par>
                                <p:cTn id="4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08720"/>
            <a:ext cx="8229600" cy="938368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/>
              <a:t/>
            </a:r>
            <a:br>
              <a:rPr lang="en-US" b="1" dirty="0"/>
            </a:br>
            <a:r>
              <a:rPr lang="ru-RU" dirty="0"/>
              <a:t/>
            </a:r>
            <a:br>
              <a:rPr lang="ru-RU" dirty="0"/>
            </a:br>
            <a:r>
              <a:rPr lang="en-US" sz="56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</a:t>
            </a:r>
            <a:r>
              <a:rPr lang="en-US" sz="56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    </a:t>
            </a:r>
            <a:r>
              <a:rPr lang="en-US" sz="56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Fitting of parameters.</a:t>
            </a:r>
            <a:endParaRPr lang="ru-RU" sz="5600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2537906"/>
            <a:ext cx="4670250" cy="349644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395536" y="6118550"/>
            <a:ext cx="48965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i="1" dirty="0">
                <a:solidFill>
                  <a:srgbClr val="FF0000"/>
                </a:solidFill>
              </a:rPr>
              <a:t>Figure 1. </a:t>
            </a:r>
            <a:r>
              <a:rPr lang="en-US" b="1" i="1" dirty="0" smtClean="0">
                <a:solidFill>
                  <a:srgbClr val="002060"/>
                </a:solidFill>
              </a:rPr>
              <a:t>Fitting of labor </a:t>
            </a:r>
            <a:r>
              <a:rPr lang="en-US" b="1" i="1" dirty="0">
                <a:solidFill>
                  <a:srgbClr val="002060"/>
                </a:solidFill>
              </a:rPr>
              <a:t>L (t) on the basis of statistical data </a:t>
            </a:r>
            <a:r>
              <a:rPr lang="en-US" b="1" i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endParaRPr lang="ru-RU" b="1" i="1" dirty="0">
              <a:solidFill>
                <a:schemeClr val="tx2">
                  <a:lumMod val="50000"/>
                </a:schemeClr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5724128" y="3717032"/>
                <a:ext cx="2952328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2400" i="1" smtClean="0">
                              <a:solidFill>
                                <a:srgbClr val="002060"/>
                              </a:solidFill>
                              <a:latin typeface="Cambria Math"/>
                              <a:ea typeface="Calibri"/>
                            </a:rPr>
                          </m:ctrlPr>
                        </m:sSupPr>
                        <m:e>
                          <m:r>
                            <a:rPr lang="ru-RU" sz="2400" i="1">
                              <a:solidFill>
                                <a:srgbClr val="002060"/>
                              </a:solidFill>
                              <a:effectLst/>
                              <a:latin typeface="Cambria Math"/>
                              <a:ea typeface="Calibri"/>
                              <a:cs typeface="Times New Roman"/>
                            </a:rPr>
                            <m:t>𝐿</m:t>
                          </m:r>
                          <m:r>
                            <a:rPr lang="ru-RU" sz="2400" i="1">
                              <a:solidFill>
                                <a:srgbClr val="002060"/>
                              </a:solidFill>
                              <a:effectLst/>
                              <a:latin typeface="Cambria Math"/>
                              <a:ea typeface="Calibri"/>
                              <a:cs typeface="Times New Roman"/>
                            </a:rPr>
                            <m:t>(</m:t>
                          </m:r>
                          <m:r>
                            <a:rPr lang="ru-RU" sz="2400" i="1">
                              <a:solidFill>
                                <a:srgbClr val="002060"/>
                              </a:solidFill>
                              <a:effectLst/>
                              <a:latin typeface="Cambria Math"/>
                              <a:ea typeface="Calibri"/>
                              <a:cs typeface="Times New Roman"/>
                            </a:rPr>
                            <m:t>𝑡</m:t>
                          </m:r>
                          <m:r>
                            <a:rPr lang="ru-RU" sz="2400" i="1">
                              <a:solidFill>
                                <a:srgbClr val="002060"/>
                              </a:solidFill>
                              <a:effectLst/>
                              <a:latin typeface="Cambria Math"/>
                              <a:ea typeface="Calibri"/>
                              <a:cs typeface="Times New Roman"/>
                            </a:rPr>
                            <m:t>)=2.218</m:t>
                          </m:r>
                          <m:r>
                            <a:rPr lang="ru-RU" sz="2400" i="1">
                              <a:solidFill>
                                <a:srgbClr val="002060"/>
                              </a:solidFill>
                              <a:effectLst/>
                              <a:latin typeface="Cambria Math"/>
                              <a:ea typeface="Calibri"/>
                              <a:cs typeface="Times New Roman"/>
                            </a:rPr>
                            <m:t>𝑒</m:t>
                          </m:r>
                        </m:e>
                        <m:sup>
                          <m:r>
                            <a:rPr lang="ru-RU" sz="2400" i="1">
                              <a:solidFill>
                                <a:srgbClr val="002060"/>
                              </a:solidFill>
                              <a:effectLst/>
                              <a:latin typeface="Cambria Math"/>
                              <a:ea typeface="Calibri"/>
                              <a:cs typeface="Times New Roman"/>
                            </a:rPr>
                            <m:t>0.0127</m:t>
                          </m:r>
                          <m:r>
                            <a:rPr lang="ru-RU" sz="2400" i="1">
                              <a:solidFill>
                                <a:srgbClr val="002060"/>
                              </a:solidFill>
                              <a:effectLst/>
                              <a:latin typeface="Cambria Math"/>
                              <a:ea typeface="Calibri"/>
                              <a:cs typeface="Times New Roman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en-US" sz="2400" dirty="0" smtClean="0"/>
              </a:p>
              <a:p>
                <a:r>
                  <a:rPr lang="en-US" sz="2400" dirty="0">
                    <a:solidFill>
                      <a:srgbClr val="002060"/>
                    </a:solidFill>
                  </a:rPr>
                  <a:t>Where </a:t>
                </a:r>
                <a:r>
                  <a:rPr lang="en-US" sz="2400" i="1" dirty="0">
                    <a:solidFill>
                      <a:srgbClr val="002060"/>
                    </a:solidFill>
                  </a:rPr>
                  <a:t>x</a:t>
                </a:r>
                <a:r>
                  <a:rPr lang="en-US" sz="2400" dirty="0">
                    <a:solidFill>
                      <a:srgbClr val="002060"/>
                    </a:solidFill>
                  </a:rPr>
                  <a:t> - the time in years</a:t>
                </a:r>
                <a:endParaRPr lang="ru-RU" sz="2400" dirty="0">
                  <a:solidFill>
                    <a:srgbClr val="002060"/>
                  </a:solidFill>
                </a:endParaRPr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24128" y="3717032"/>
                <a:ext cx="2952328" cy="1200329"/>
              </a:xfrm>
              <a:prstGeom prst="rect">
                <a:avLst/>
              </a:prstGeom>
              <a:blipFill rotWithShape="1">
                <a:blip r:embed="rId3"/>
                <a:stretch>
                  <a:fillRect l="-3306" b="-1066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988334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764704"/>
            <a:ext cx="3744416" cy="264029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2040" y="764704"/>
            <a:ext cx="3960440" cy="269143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5135" y="3521055"/>
            <a:ext cx="4093158" cy="265906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14" name="TextBox 13"/>
              <p:cNvSpPr txBox="1"/>
              <p:nvPr/>
            </p:nvSpPr>
            <p:spPr>
              <a:xfrm>
                <a:off x="0" y="3628075"/>
                <a:ext cx="2395135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i="1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Figure </a:t>
                </a:r>
                <a:r>
                  <a:rPr lang="en-US" b="1" i="1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2. </a:t>
                </a:r>
                <a:r>
                  <a:rPr lang="en-US" b="1" i="1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Fitting </a:t>
                </a:r>
                <a:r>
                  <a:rPr lang="en-US" b="1" i="1" dirty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relative price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1" i="1" smtClean="0">
                            <a:solidFill>
                              <a:srgbClr val="002060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sSubPr>
                      <m:e>
                        <m:r>
                          <m:rPr>
                            <m:nor/>
                          </m:rPr>
                          <a:rPr lang="en-US" b="1" i="1" dirty="0">
                            <a:solidFill>
                              <a:srgbClr val="002060"/>
                            </a:solidFill>
                            <a:latin typeface="Times New Roman" pitchFamily="18" charset="0"/>
                            <a:cs typeface="Times New Roman" pitchFamily="18" charset="0"/>
                          </a:rPr>
                          <m:t>π</m:t>
                        </m:r>
                      </m:e>
                      <m:sub>
                        <m:r>
                          <a:rPr lang="en-US" b="1" i="1" smtClean="0">
                            <a:solidFill>
                              <a:srgbClr val="002060"/>
                            </a:solidFill>
                            <a:latin typeface="Cambria Math"/>
                            <a:cs typeface="Times New Roman" pitchFamily="18" charset="0"/>
                          </a:rPr>
                          <m:t>𝑬</m:t>
                        </m:r>
                      </m:sub>
                    </m:sSub>
                  </m:oMath>
                </a14:m>
                <a:r>
                  <a:rPr lang="en-US" b="1" i="1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b="1" i="1" dirty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based on statistical data </a:t>
                </a:r>
                <a:endParaRPr lang="ru-RU" b="1" i="1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3628075"/>
                <a:ext cx="2395135" cy="923330"/>
              </a:xfrm>
              <a:prstGeom prst="rect">
                <a:avLst/>
              </a:prstGeom>
              <a:blipFill rotWithShape="1">
                <a:blip r:embed="rId5"/>
                <a:stretch>
                  <a:fillRect l="-2036" t="-3289" r="-509" b="-921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xtBox 14"/>
              <p:cNvSpPr txBox="1"/>
              <p:nvPr/>
            </p:nvSpPr>
            <p:spPr>
              <a:xfrm>
                <a:off x="6488293" y="3650257"/>
                <a:ext cx="2655707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/>
                <a:r>
                  <a:rPr lang="en-US" b="1" i="1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Figure 3. </a:t>
                </a:r>
                <a:r>
                  <a:rPr lang="en-US" b="1" i="1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Fitting </a:t>
                </a:r>
                <a:r>
                  <a:rPr lang="en-US" b="1" i="1" dirty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relative price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1" i="1">
                            <a:solidFill>
                              <a:srgbClr val="002060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sSubPr>
                      <m:e>
                        <m:r>
                          <m:rPr>
                            <m:nor/>
                          </m:rPr>
                          <a:rPr lang="en-US" b="1" i="1" dirty="0">
                            <a:solidFill>
                              <a:srgbClr val="002060"/>
                            </a:solidFill>
                            <a:latin typeface="Times New Roman" pitchFamily="18" charset="0"/>
                            <a:cs typeface="Times New Roman" pitchFamily="18" charset="0"/>
                          </a:rPr>
                          <m:t>π</m:t>
                        </m:r>
                      </m:e>
                      <m:sub>
                        <m:r>
                          <a:rPr lang="en-US" b="1" i="1" dirty="0" smtClean="0">
                            <a:solidFill>
                              <a:srgbClr val="002060"/>
                            </a:solidFill>
                            <a:latin typeface="Cambria Math"/>
                            <a:cs typeface="Times New Roman" pitchFamily="18" charset="0"/>
                          </a:rPr>
                          <m:t>𝑰</m:t>
                        </m:r>
                      </m:sub>
                    </m:sSub>
                  </m:oMath>
                </a14:m>
                <a:r>
                  <a:rPr lang="en-US" b="1" i="1" dirty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b="1" i="1" dirty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based on statistical data </a:t>
                </a:r>
                <a:endParaRPr lang="ru-RU" b="1" i="1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endParaRPr lang="ru-RU" b="1" i="1" dirty="0">
                  <a:solidFill>
                    <a:schemeClr val="tx2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88293" y="3650257"/>
                <a:ext cx="2655707" cy="1200329"/>
              </a:xfrm>
              <a:prstGeom prst="rect">
                <a:avLst/>
              </a:prstGeom>
              <a:blipFill rotWithShape="1">
                <a:blip r:embed="rId6"/>
                <a:stretch>
                  <a:fillRect l="-1835" t="-253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" name="TextBox 15"/>
              <p:cNvSpPr txBox="1"/>
              <p:nvPr/>
            </p:nvSpPr>
            <p:spPr>
              <a:xfrm>
                <a:off x="2395135" y="6209164"/>
                <a:ext cx="4265097" cy="944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/>
                <a:r>
                  <a:rPr lang="en-US" b="1" i="1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Figure 4.</a:t>
                </a:r>
                <a:r>
                  <a:rPr lang="en-US" b="1" i="1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b="1" i="1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b="1" i="1" dirty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Fitting </a:t>
                </a:r>
                <a:r>
                  <a:rPr lang="en-US" b="1" i="1" dirty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relative price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1" i="1">
                            <a:solidFill>
                              <a:srgbClr val="002060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sSubPr>
                      <m:e>
                        <m:r>
                          <m:rPr>
                            <m:nor/>
                          </m:rPr>
                          <a:rPr lang="en-US" b="1" i="1" dirty="0">
                            <a:solidFill>
                              <a:srgbClr val="002060"/>
                            </a:solidFill>
                            <a:latin typeface="Times New Roman" pitchFamily="18" charset="0"/>
                            <a:cs typeface="Times New Roman" pitchFamily="18" charset="0"/>
                          </a:rPr>
                          <m:t>π</m:t>
                        </m:r>
                      </m:e>
                      <m:sub>
                        <m:r>
                          <a:rPr lang="en-US" b="1" i="1" dirty="0" smtClean="0">
                            <a:solidFill>
                              <a:srgbClr val="002060"/>
                            </a:solidFill>
                            <a:latin typeface="Cambria Math"/>
                            <a:cs typeface="Times New Roman" pitchFamily="18" charset="0"/>
                          </a:rPr>
                          <m:t>𝑱</m:t>
                        </m:r>
                      </m:sub>
                    </m:sSub>
                  </m:oMath>
                </a14:m>
                <a:r>
                  <a:rPr lang="en-US" b="1" i="1" dirty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b="1" i="1" dirty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based on statistical data </a:t>
                </a:r>
                <a:endParaRPr lang="ru-RU" b="1" i="1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r>
                  <a:rPr lang="en-US" b="1" i="1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  </a:t>
                </a:r>
                <a:endParaRPr lang="ru-RU" dirty="0">
                  <a:solidFill>
                    <a:srgbClr val="002060"/>
                  </a:solidFill>
                </a:endParaRPr>
              </a:p>
            </p:txBody>
          </p:sp>
        </mc:Choice>
        <mc:Fallback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95135" y="6209164"/>
                <a:ext cx="4265097" cy="944554"/>
              </a:xfrm>
              <a:prstGeom prst="rect">
                <a:avLst/>
              </a:prstGeom>
              <a:blipFill rotWithShape="1">
                <a:blip r:embed="rId7"/>
                <a:stretch>
                  <a:fillRect l="-1286" t="-3226" r="-228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374568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5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908720"/>
            <a:ext cx="8229600" cy="1143000"/>
          </a:xfrm>
        </p:spPr>
        <p:txBody>
          <a:bodyPr>
            <a:noAutofit/>
          </a:bodyPr>
          <a:lstStyle/>
          <a:p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    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result of the identification of models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ru-RU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Объект 3" descr="C:\Users\Настя\Documents\Универ\ДИПЛОМ\Новая папка\мое\Графики Насти\K,Y.jpg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023928"/>
            <a:ext cx="3816424" cy="207457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Рисунок 4" descr="C:\Users\Настя\Desktop\хор\I,E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7210" y="2068837"/>
            <a:ext cx="3783261" cy="204861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Рисунок 5" descr="C:\Users\Настя\Desktop\хор\J,Q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2634" y="4244319"/>
            <a:ext cx="3662760" cy="208823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7" name="TextBox 6"/>
          <p:cNvSpPr txBox="1"/>
          <p:nvPr/>
        </p:nvSpPr>
        <p:spPr>
          <a:xfrm>
            <a:off x="179512" y="4365105"/>
            <a:ext cx="26331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Figure 5. </a:t>
            </a:r>
            <a:r>
              <a:rPr lang="en-US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Results for capital </a:t>
            </a:r>
            <a:r>
              <a:rPr lang="en-US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K(t</a:t>
            </a:r>
            <a:r>
              <a:rPr lang="en-US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 and </a:t>
            </a:r>
            <a:r>
              <a:rPr lang="en-US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GDP Y(t</a:t>
            </a:r>
            <a:r>
              <a:rPr lang="en-US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475394" y="4365105"/>
            <a:ext cx="266860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Figure 6. </a:t>
            </a:r>
            <a:r>
              <a:rPr lang="en-US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esults </a:t>
            </a:r>
            <a:r>
              <a:rPr lang="en-US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for </a:t>
            </a:r>
            <a:r>
              <a:rPr lang="en-US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import s I(t</a:t>
            </a:r>
            <a:r>
              <a:rPr lang="en-US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 and </a:t>
            </a:r>
            <a:r>
              <a:rPr lang="en-US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exports E(t</a:t>
            </a:r>
            <a:r>
              <a:rPr lang="en-US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endParaRPr lang="ru-RU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812634" y="6266301"/>
            <a:ext cx="38475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Figure 7. </a:t>
            </a:r>
            <a:r>
              <a:rPr lang="en-US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Results for Investments J (t) and final consumption Q (t) </a:t>
            </a:r>
            <a:endParaRPr lang="ru-RU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4971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  <p:bldP spid="8" grpId="0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1196" y="332656"/>
            <a:ext cx="8229600" cy="1143000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    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baseline 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forecast.</a:t>
            </a:r>
            <a:endParaRPr lang="ru-RU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Объект 3" descr="C:\Users\Настя\Desktop\хор\piEpr.jpg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412776"/>
            <a:ext cx="3816424" cy="222995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Рисунок 4" descr="C:\Users\Настя\Desktop\хор\piIpr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1412776"/>
            <a:ext cx="3672408" cy="219542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Рисунок 5" descr="C:\Users\Настя\Documents\Универ\ДИПЛОМ\Новая папка\мое\Графики Насти\PiJpr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3752213"/>
            <a:ext cx="3960440" cy="238570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7" name="TextBox 6"/>
          <p:cNvSpPr txBox="1"/>
          <p:nvPr/>
        </p:nvSpPr>
        <p:spPr>
          <a:xfrm>
            <a:off x="0" y="3975456"/>
            <a:ext cx="25557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Figure 8. </a:t>
            </a:r>
            <a:r>
              <a:rPr lang="en-US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Forecast graphic </a:t>
            </a:r>
            <a:r>
              <a:rPr lang="en-US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of the relative price index for </a:t>
            </a:r>
            <a:r>
              <a:rPr lang="en-US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exports  </a:t>
            </a:r>
            <a:endParaRPr lang="ru-RU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515535" y="3975456"/>
            <a:ext cx="23762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Figure 9. </a:t>
            </a:r>
            <a:r>
              <a:rPr lang="en-US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Forecast graphic of the relative price index for </a:t>
            </a:r>
            <a:r>
              <a:rPr lang="en-US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imports</a:t>
            </a:r>
            <a:endParaRPr lang="ru-RU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555095" y="6211669"/>
            <a:ext cx="39604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Figure 10. </a:t>
            </a:r>
            <a:r>
              <a:rPr lang="en-US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Forecast </a:t>
            </a:r>
            <a:r>
              <a:rPr lang="en-US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graphic of the relative price index for </a:t>
            </a:r>
            <a:r>
              <a:rPr lang="en-US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investments </a:t>
            </a:r>
            <a:endParaRPr lang="ru-RU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26407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  <p:bldP spid="8" grpId="0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 descr="C:\Users\Настя\Desktop\хор\Ipr.jpg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980728"/>
            <a:ext cx="3924436" cy="248833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Рисунок 4" descr="F:\хор\графики с процентами, когда с до 2010 совпад\фотки\Epr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7058" y="3717032"/>
            <a:ext cx="4149883" cy="260223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Рисунок 5" descr="F:\хор\графики с процентами, когда с до 2010 совпад\фотки\Jpr.jp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7596" y="980728"/>
            <a:ext cx="3691255" cy="24669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0" name="TextBox 9"/>
          <p:cNvSpPr txBox="1"/>
          <p:nvPr/>
        </p:nvSpPr>
        <p:spPr>
          <a:xfrm>
            <a:off x="107504" y="3717032"/>
            <a:ext cx="23042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Figure 11. </a:t>
            </a:r>
            <a:r>
              <a:rPr lang="en-US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Forecast graphic for imports </a:t>
            </a:r>
            <a:endParaRPr lang="ru-RU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646941" y="3717032"/>
            <a:ext cx="26055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Figure 12. </a:t>
            </a:r>
            <a:r>
              <a:rPr lang="en-US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Forecast graphic for </a:t>
            </a:r>
            <a:r>
              <a:rPr lang="en-US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investments</a:t>
            </a:r>
            <a:endParaRPr lang="ru-RU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497056" y="6258051"/>
            <a:ext cx="41498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Figure 13. </a:t>
            </a:r>
            <a:r>
              <a:rPr lang="en-US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Forecast </a:t>
            </a:r>
            <a:r>
              <a:rPr lang="en-US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graphic for </a:t>
            </a:r>
            <a:r>
              <a:rPr lang="en-US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exports</a:t>
            </a:r>
            <a:endParaRPr lang="ru-RU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95963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5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Составная">
      <a:dk1>
        <a:sysClr val="windowText" lastClr="000000"/>
      </a:dk1>
      <a:lt1>
        <a:sysClr val="window" lastClr="FFFFFF"/>
      </a:lt1>
      <a:dk2>
        <a:srgbClr val="5B6973"/>
      </a:dk2>
      <a:lt2>
        <a:srgbClr val="E7ECED"/>
      </a:lt2>
      <a:accent1>
        <a:srgbClr val="98C723"/>
      </a:accent1>
      <a:accent2>
        <a:srgbClr val="59B0B9"/>
      </a:accent2>
      <a:accent3>
        <a:srgbClr val="DEAE00"/>
      </a:accent3>
      <a:accent4>
        <a:srgbClr val="B77BB4"/>
      </a:accent4>
      <a:accent5>
        <a:srgbClr val="E0773C"/>
      </a:accent5>
      <a:accent6>
        <a:srgbClr val="A98D63"/>
      </a:accent6>
      <a:hlink>
        <a:srgbClr val="26CBEC"/>
      </a:hlink>
      <a:folHlink>
        <a:srgbClr val="598C8C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897</TotalTime>
  <Words>444</Words>
  <Application>Microsoft Office PowerPoint</Application>
  <PresentationFormat>Экран (4:3)</PresentationFormat>
  <Paragraphs>76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Flow</vt:lpstr>
      <vt:lpstr>Analysis of the Norwegian economy and forecasts for the years 2010-2020.</vt:lpstr>
      <vt:lpstr>Content</vt:lpstr>
      <vt:lpstr>1.    Problem statement.</vt:lpstr>
      <vt:lpstr>Презентация PowerPoint</vt:lpstr>
      <vt:lpstr>   2.     Fitting of parameters.</vt:lpstr>
      <vt:lpstr>Презентация PowerPoint</vt:lpstr>
      <vt:lpstr>3.     The result of the identification of models.</vt:lpstr>
      <vt:lpstr>4.     The baseline forecast.</vt:lpstr>
      <vt:lpstr>Презентация PowerPoint</vt:lpstr>
      <vt:lpstr>Презентация PowerPoint</vt:lpstr>
      <vt:lpstr>Презентация PowerPoint</vt:lpstr>
      <vt:lpstr>5.     Negative forecast.</vt:lpstr>
      <vt:lpstr>Презентация PowerPoint</vt:lpstr>
      <vt:lpstr>Презентация PowerPoint</vt:lpstr>
      <vt:lpstr>Презентация PowerPoint</vt:lpstr>
      <vt:lpstr>Literature</vt:lpstr>
    </vt:vector>
  </TitlesOfParts>
  <Company>Krokoz™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Elle Campari</dc:creator>
  <cp:lastModifiedBy>Tasya</cp:lastModifiedBy>
  <cp:revision>54</cp:revision>
  <dcterms:created xsi:type="dcterms:W3CDTF">2012-05-19T08:59:34Z</dcterms:created>
  <dcterms:modified xsi:type="dcterms:W3CDTF">2012-05-21T00:15:50Z</dcterms:modified>
</cp:coreProperties>
</file>