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8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8759AF-683F-4915-B821-2772D346A0F7}" type="datetimeFigureOut">
              <a:rPr lang="ru-RU" smtClean="0"/>
              <a:t>20.05.2012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9515A1-C772-419C-A9EE-AEF9550C800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ictionary-economics.ru/" TargetMode="External"/><Relationship Id="rId2" Type="http://schemas.openxmlformats.org/officeDocument/2006/relationships/hyperlink" Target="http://www.economywatch.com/economic-statistics/country/Norwa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cds.ru/default.asp?Mode=Review&amp;ID_L0=6&amp;ID_L1=55&amp;ID_L2=546&amp;ID_L3=3847&amp;ID=&amp;ID_Review=61878" TargetMode="External"/><Relationship Id="rId5" Type="http://schemas.openxmlformats.org/officeDocument/2006/relationships/hyperlink" Target="http://matlab.exponenta.ru/curvefitting/3_6.php" TargetMode="External"/><Relationship Id="rId4" Type="http://schemas.openxmlformats.org/officeDocument/2006/relationships/hyperlink" Target="http://matlab.exponenta.ru/curvefitting/function_2_2.ph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137520"/>
          </a:xfrm>
        </p:spPr>
        <p:txBody>
          <a:bodyPr>
            <a:normAutofit/>
          </a:bodyPr>
          <a:lstStyle/>
          <a:p>
            <a:pPr algn="ctr"/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Analysis of the Norwegian economy and forecasts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for the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years 2010-2020.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52120" y="558924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Slabtcova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Anastasia</a:t>
            </a:r>
          </a:p>
          <a:p>
            <a:pPr algn="ctr"/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86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Настя\Documents\Универ\ДИПЛОМ\Новая папка\мое\Графики\Kpr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4320480" cy="29249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F:\хор\графики с процентами, когда с до 2010 совпад\фотки\Qp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717032"/>
            <a:ext cx="4283968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755576" y="414908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14.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graphic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capital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2040" y="3070701"/>
            <a:ext cx="3516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15.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graphic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final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consumption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6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Настя\Documents\Универ\ДИПЛОМ\Новая папка\мое\Графики\Lpr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7" y="1052736"/>
            <a:ext cx="4449541" cy="28459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C:\Users\Настя\Documents\Универ\ДИПЛОМ\Новая папка\мое\Графики\Yp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98687"/>
            <a:ext cx="4148933" cy="27984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07504" y="4139426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16.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graphic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labor</a:t>
            </a:r>
            <a:endParaRPr lang="en-US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3216096"/>
            <a:ext cx="4283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17.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graphic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GDP</a:t>
            </a:r>
            <a:endParaRPr lang="en-US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81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 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forecast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 descr="C:\Users\Настя\Desktop\Новая папка (2)\2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4464496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F:\хор\графики с процентами, когда с до 2010 совпад\фотки\Eprpe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69715"/>
            <a:ext cx="4203948" cy="26776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432445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18.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for GDP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2" y="3501008"/>
            <a:ext cx="4131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19.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Negative forecast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exports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00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хор\графики с процентами, когда с до 2010 совпад\фотки\Iprpe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789040"/>
            <a:ext cx="4335413" cy="28632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F:\хор\графики с процентами, когда с до 2010 совпад\фотки\Jprpe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55" y="1052736"/>
            <a:ext cx="4320480" cy="28981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03327" y="4149080"/>
            <a:ext cx="4527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20.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Negative forecast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investments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2" y="335699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21.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Negative forecast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imports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9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хор\графики с процентами, когда с до 2010 совпад\фотки\Kprpe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41229"/>
            <a:ext cx="4392488" cy="2884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C:\Users\Настя\Desktop\Новая папка (2)\28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933056"/>
            <a:ext cx="4228331" cy="26883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51520" y="4062963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Negative forecast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capital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8025" y="3501008"/>
            <a:ext cx="408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Negative forecast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labor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38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хор\графики с процентами, когда с до 2010 совпад\фотки\Qprpe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28800"/>
            <a:ext cx="5343525" cy="3943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907704" y="566124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24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Negative 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final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consumption  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56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Literature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>
                <a:solidFill>
                  <a:srgbClr val="002060"/>
                </a:solidFill>
              </a:rPr>
              <a:t>Оленев </a:t>
            </a:r>
            <a:r>
              <a:rPr lang="ru-RU" dirty="0">
                <a:solidFill>
                  <a:srgbClr val="002060"/>
                </a:solidFill>
              </a:rPr>
              <a:t>Н.Н., Печёнкин Р.В., Чернецов А.М. «Параллельное программирование в </a:t>
            </a:r>
            <a:r>
              <a:rPr lang="ru-RU" dirty="0" err="1">
                <a:solidFill>
                  <a:srgbClr val="002060"/>
                </a:solidFill>
              </a:rPr>
              <a:t>MatLab</a:t>
            </a:r>
            <a:r>
              <a:rPr lang="ru-RU" dirty="0">
                <a:solidFill>
                  <a:srgbClr val="002060"/>
                </a:solidFill>
              </a:rPr>
              <a:t> и его приложения», вычислительный центр </a:t>
            </a:r>
            <a:r>
              <a:rPr lang="ru-RU" dirty="0" err="1">
                <a:solidFill>
                  <a:srgbClr val="002060"/>
                </a:solidFill>
              </a:rPr>
              <a:t>им.А.А.Дороницына</a:t>
            </a:r>
            <a:r>
              <a:rPr lang="ru-RU" dirty="0">
                <a:solidFill>
                  <a:srgbClr val="002060"/>
                </a:solidFill>
              </a:rPr>
              <a:t> РАН, Москва 2007.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Моисеев Н.Н. Простейшие математические модели экономического прогнозирования. М.: Знание, 1975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Иванилов Ю.П., Лотов А.В. Математические модели в экономике. М.: Наука, 1979. 304 с.</a:t>
            </a:r>
          </a:p>
          <a:p>
            <a:pPr lvl="0"/>
            <a:r>
              <a:rPr lang="ru-RU" dirty="0" err="1">
                <a:solidFill>
                  <a:srgbClr val="002060"/>
                </a:solidFill>
              </a:rPr>
              <a:t>Тейл</a:t>
            </a:r>
            <a:r>
              <a:rPr lang="ru-RU" dirty="0">
                <a:solidFill>
                  <a:srgbClr val="002060"/>
                </a:solidFill>
              </a:rPr>
              <a:t> Г. Экономические прогнозы и принятие решений . М.1971.488с.</a:t>
            </a:r>
          </a:p>
          <a:p>
            <a:pPr lvl="0"/>
            <a:r>
              <a:rPr lang="ru-RU" u="sng" dirty="0">
                <a:hlinkClick r:id="rId2"/>
              </a:rPr>
              <a:t>http://www.economywatch.com/economic-statistics/country/Norway/</a:t>
            </a:r>
            <a:endParaRPr lang="ru-RU" dirty="0"/>
          </a:p>
          <a:p>
            <a:pPr lvl="0"/>
            <a:r>
              <a:rPr lang="ru-RU" u="sng" dirty="0">
                <a:hlinkClick r:id="rId3"/>
              </a:rPr>
              <a:t>http://dictionary-economics.ru/</a:t>
            </a:r>
            <a:endParaRPr lang="ru-RU" dirty="0"/>
          </a:p>
          <a:p>
            <a:pPr lvl="0"/>
            <a:r>
              <a:rPr lang="ru-RU" u="sng" dirty="0">
                <a:hlinkClick r:id="rId4"/>
              </a:rPr>
              <a:t>http://matlab.exponenta.ru/curvefitting/function_2_2.php</a:t>
            </a:r>
            <a:endParaRPr lang="ru-RU" dirty="0"/>
          </a:p>
          <a:p>
            <a:pPr lvl="0"/>
            <a:r>
              <a:rPr lang="ru-RU" u="sng" dirty="0">
                <a:hlinkClick r:id="rId5"/>
              </a:rPr>
              <a:t>http://matlab.exponenta.ru/curvefitting/3_6.php</a:t>
            </a:r>
            <a:endParaRPr lang="ru-RU" dirty="0"/>
          </a:p>
          <a:p>
            <a:r>
              <a:rPr lang="ru-RU" u="sng" dirty="0">
                <a:hlinkClick r:id="rId6"/>
              </a:rPr>
              <a:t>http://www.mcds.ru/default.asp?Mode=Review&amp;ID_L0=6&amp;ID_L1=55&amp;ID_L2=546&amp;ID_L3=3847&amp;ID=&amp;ID_Review=61878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5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500"/>
                            </p:stCondLst>
                            <p:childTnLst>
                              <p:par>
                                <p:cTn id="5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1.  Problem </a:t>
            </a:r>
            <a:r>
              <a:rPr lang="en-US" b="1" i="1" dirty="0">
                <a:solidFill>
                  <a:srgbClr val="002060"/>
                </a:solidFill>
              </a:rPr>
              <a:t>statement</a:t>
            </a:r>
            <a:r>
              <a:rPr lang="en-US" b="1" i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2.  Fitting </a:t>
            </a:r>
            <a:r>
              <a:rPr lang="en-US" b="1" i="1" dirty="0">
                <a:solidFill>
                  <a:srgbClr val="002060"/>
                </a:solidFill>
              </a:rPr>
              <a:t>of parameters</a:t>
            </a:r>
            <a:r>
              <a:rPr lang="en-US" b="1" i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3.</a:t>
            </a:r>
            <a:r>
              <a:rPr lang="en-US" b="1" i="1" dirty="0">
                <a:solidFill>
                  <a:srgbClr val="002060"/>
                </a:solidFill>
              </a:rPr>
              <a:t> </a:t>
            </a:r>
            <a:r>
              <a:rPr lang="en-US" b="1" i="1" dirty="0" smtClean="0">
                <a:solidFill>
                  <a:srgbClr val="002060"/>
                </a:solidFill>
              </a:rPr>
              <a:t> The </a:t>
            </a:r>
            <a:r>
              <a:rPr lang="en-US" b="1" i="1" dirty="0">
                <a:solidFill>
                  <a:srgbClr val="002060"/>
                </a:solidFill>
              </a:rPr>
              <a:t>result of the identification of models</a:t>
            </a:r>
            <a:r>
              <a:rPr lang="en-US" b="1" i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4.  The </a:t>
            </a:r>
            <a:r>
              <a:rPr lang="en-US" b="1" i="1" dirty="0">
                <a:solidFill>
                  <a:srgbClr val="002060"/>
                </a:solidFill>
              </a:rPr>
              <a:t>baseline forecast</a:t>
            </a:r>
            <a:r>
              <a:rPr lang="en-US" b="1" i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5.  Negative </a:t>
            </a:r>
            <a:r>
              <a:rPr lang="en-US" b="1" i="1" dirty="0">
                <a:solidFill>
                  <a:srgbClr val="002060"/>
                </a:solidFill>
              </a:rPr>
              <a:t>forecast.</a:t>
            </a:r>
            <a:endParaRPr lang="en-US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1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95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statement.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2000" i="1" smtClean="0">
                        <a:solidFill>
                          <a:srgbClr val="002060"/>
                        </a:solidFill>
                        <a:latin typeface="Cambria Math"/>
                        <a:ea typeface="Calibri"/>
                        <a:cs typeface="Times New Roman"/>
                      </a:rPr>
                      <m:t>𝑌</m:t>
                    </m:r>
                    <m:d>
                      <m:dPr>
                        <m:ctrlP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ru-RU" sz="20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-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 gross domestic product (GDP) </a:t>
                </a:r>
                <a:endParaRPr lang="ru-RU" sz="2000" dirty="0">
                  <a:solidFill>
                    <a:srgbClr val="002060"/>
                  </a:solidFill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2000" i="1">
                        <a:solidFill>
                          <a:srgbClr val="002060"/>
                        </a:solidFill>
                        <a:latin typeface="Cambria Math"/>
                        <a:ea typeface="Calibri"/>
                        <a:cs typeface="Times New Roman"/>
                      </a:rPr>
                      <m:t>𝐾</m:t>
                    </m:r>
                    <m:d>
                      <m:dPr>
                        <m:ctrlP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ru-RU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the 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volume of 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capital</a:t>
                </a:r>
                <a:endParaRPr lang="ru-RU" sz="2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2000" i="1">
                        <a:solidFill>
                          <a:srgbClr val="002060"/>
                        </a:solidFill>
                        <a:latin typeface="Cambria Math"/>
                        <a:ea typeface="Calibri"/>
                        <a:cs typeface="Times New Roman"/>
                      </a:rPr>
                      <m:t>𝐿</m:t>
                    </m:r>
                    <m:d>
                      <m:dPr>
                        <m:ctrlP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</a:rPr>
                        </m:ctrlPr>
                      </m:dPr>
                      <m:e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</m:oMath>
                </a14:m>
                <a:r>
                  <a:rPr lang="ru-RU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average number of employees in the 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country</a:t>
                </a:r>
              </a:p>
              <a:p>
                <a:pPr marL="0" indent="0">
                  <a:buNone/>
                </a:pPr>
                <a:endParaRPr lang="en-US" sz="20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solidFill>
                              <a:srgbClr val="002060"/>
                            </a:solidFill>
                            <a:effectLst/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ru-RU" sz="200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ru-RU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ru-RU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</a:rPr>
                              <m:t>𝑌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[ </m:t>
                        </m:r>
                        <m:sSup>
                          <m:sSupPr>
                            <m:ctrlPr>
                              <a:rPr lang="ru-RU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𝑎</m:t>
                            </m:r>
                            <m:r>
                              <a:rPr lang="ru-RU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 (</m:t>
                            </m:r>
                            <m:f>
                              <m:fPr>
                                <m:ctrlPr>
                                  <a:rPr lang="ru-RU" sz="2000" i="1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𝐿</m:t>
                                </m:r>
                                <m:r>
                                  <a:rPr lang="ru-RU" sz="2000" i="1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𝑡</m:t>
                                </m:r>
                                <m:r>
                                  <a:rPr lang="ru-RU" sz="2000" i="1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)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ru-RU" sz="2000" i="1" smtClean="0">
                                        <a:solidFill>
                                          <a:srgbClr val="002060"/>
                                        </a:solidFill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rgbClr val="002060"/>
                                        </a:solidFill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solidFill>
                                          <a:srgbClr val="002060"/>
                                        </a:solidFill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ru-RU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) </m:t>
                            </m:r>
                          </m:e>
                          <m:sup>
                            <m:r>
                              <a:rPr lang="ru-RU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𝑏</m:t>
                            </m:r>
                          </m:sup>
                        </m:sSup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 (1−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𝑎</m:t>
                        </m:r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) </m:t>
                        </m:r>
                        <m:sSup>
                          <m:sSupPr>
                            <m:ctrlPr>
                              <a:rPr lang="ru-RU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ru-RU" sz="2000" i="1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Times New Roman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𝐾</m:t>
                                </m:r>
                                <m:r>
                                  <a:rPr lang="ru-RU" sz="2000" i="1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(</m:t>
                                </m:r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𝑡</m:t>
                                </m:r>
                                <m:r>
                                  <a:rPr lang="ru-RU" sz="2000" i="1">
                                    <a:solidFill>
                                      <a:srgbClr val="002060"/>
                                    </a:solidFill>
                                    <a:effectLst/>
                                    <a:latin typeface="Cambria Math"/>
                                    <a:ea typeface="Times New Roman"/>
                                    <a:cs typeface="Times New Roman"/>
                                  </a:rPr>
                                  <m:t>)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ru-RU" sz="2000" i="1" smtClean="0">
                                        <a:solidFill>
                                          <a:srgbClr val="002060"/>
                                        </a:solidFill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solidFill>
                                          <a:srgbClr val="002060"/>
                                        </a:solidFill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solidFill>
                                          <a:srgbClr val="002060"/>
                                        </a:solidFill>
                                        <a:effectLst/>
                                        <a:latin typeface="Cambria Math"/>
                                        <a:cs typeface="Times New Roman"/>
                                      </a:rPr>
                                      <m:t>0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ru-RU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)</m:t>
                            </m:r>
                          </m:e>
                          <m:sup>
                            <m:r>
                              <a:rPr lang="ru-RU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𝑏</m:t>
                            </m:r>
                          </m:sup>
                        </m:sSup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]</m:t>
                        </m:r>
                      </m:e>
                      <m:sup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f>
                          <m:fPr>
                            <m:ctrlPr>
                              <a:rPr lang="ru-RU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𝑐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𝑏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000" i="1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                     </a:t>
                </a:r>
                <a:r>
                  <a:rPr lang="en-US" sz="2000" i="1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     </a:t>
                </a:r>
                <a:r>
                  <a:rPr lang="en-US" sz="2000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(1)</a:t>
                </a: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Where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𝑌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</m:t>
                        </m:r>
                      </m:sub>
                    </m:sSub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&gt;0, </m:t>
                    </m:r>
                    <m:sSub>
                      <m:sSubPr>
                        <m:ctrlP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𝐿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</m:t>
                        </m:r>
                      </m:sub>
                    </m:sSub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&gt;0, </m:t>
                    </m:r>
                    <m:sSub>
                      <m:sSubPr>
                        <m:ctrlP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𝐾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</m:t>
                        </m:r>
                      </m:sub>
                    </m:sSub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&gt;0, </m:t>
                    </m:r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𝑎</m:t>
                    </m:r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∈</m:t>
                    </m:r>
                    <m:d>
                      <m:dPr>
                        <m:ctrlP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0,1</m:t>
                        </m:r>
                      </m:e>
                    </m:d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, </m:t>
                    </m:r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𝑏</m:t>
                    </m:r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&gt;−1, </m:t>
                    </m:r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𝑐</m:t>
                    </m:r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&gt;1</m:t>
                    </m:r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 (at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2060"/>
                        </a:solidFill>
                        <a:latin typeface="Cambria Math"/>
                        <a:ea typeface="Calibri"/>
                        <a:cs typeface="Times New Roman"/>
                      </a:rPr>
                      <m:t> </m:t>
                    </m:r>
                    <m:r>
                      <a:rPr lang="ru-RU" sz="2000" i="1">
                        <a:solidFill>
                          <a:srgbClr val="002060"/>
                        </a:solidFill>
                        <a:latin typeface="Cambria Math"/>
                        <a:ea typeface="Calibri"/>
                        <a:cs typeface="Times New Roman"/>
                      </a:rPr>
                      <m:t>𝑡</m:t>
                    </m:r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=2000) </a:t>
                </a:r>
              </a:p>
              <a:p>
                <a:pPr marL="0" indent="0">
                  <a:buNone/>
                </a:pPr>
                <a:endParaRPr lang="en-US" sz="2000" dirty="0" smtClean="0">
                  <a:solidFill>
                    <a:srgbClr val="002060"/>
                  </a:solidFill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/>
                            <a:ea typeface="Times New Roman"/>
                          </a:rPr>
                        </m:ctrlPr>
                      </m:sSupPr>
                      <m:e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𝐿</m:t>
                        </m:r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(</m:t>
                        </m:r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)=</m:t>
                        </m:r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𝑎𝑒</m:t>
                        </m:r>
                      </m:e>
                      <m:sup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𝑏</m:t>
                        </m:r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(</m:t>
                        </m:r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−2000)</m:t>
                        </m:r>
                      </m:sup>
                    </m:sSup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,  </m:t>
                    </m:r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𝐿</m:t>
                    </m:r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(0)=</m:t>
                    </m:r>
                    <m:sSub>
                      <m:sSubPr>
                        <m:ctrlP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𝐿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                                       </a:t>
                </a:r>
                <a:r>
                  <a:rPr lang="en-US" sz="2000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     </a:t>
                </a:r>
                <a:r>
                  <a:rPr lang="en-US" sz="2000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Calibri"/>
                    <a:cs typeface="Times New Roman" pitchFamily="18" charset="0"/>
                  </a:rPr>
                  <a:t>(2)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𝑑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𝐾</m:t>
                        </m:r>
                      </m:num>
                      <m:den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𝑑𝑡</m:t>
                        </m:r>
                      </m:den>
                    </m:f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= </m:t>
                    </m:r>
                    <m:r>
                      <a:rPr lang="en-US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𝐽</m:t>
                    </m:r>
                    <m:d>
                      <m:dPr>
                        <m:ctrlP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−µ</m:t>
                    </m:r>
                    <m:r>
                      <a:rPr lang="en-US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𝐾</m:t>
                    </m:r>
                    <m:d>
                      <m:dPr>
                        <m:ctrlP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,  </m:t>
                    </m:r>
                    <m:r>
                      <a:rPr lang="en-US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𝐾</m:t>
                    </m:r>
                    <m:d>
                      <m:dPr>
                        <m:ctrlP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dPr>
                      <m:e>
                        <m: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0</m:t>
                        </m:r>
                      </m:e>
                    </m:d>
                    <m:r>
                      <a:rPr lang="ru-RU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= </m:t>
                    </m:r>
                    <m:sSub>
                      <m:sSubPr>
                        <m:ctrlPr>
                          <a:rPr lang="ru-RU" sz="2000" i="1" smtClean="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cs typeface="Times New Roman"/>
                          </a:rPr>
                          <m:t>𝐾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cs typeface="Times New Roman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                                  </a:t>
                </a:r>
                <a:r>
                  <a:rPr lang="en-US" sz="2000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  </a:t>
                </a:r>
                <a:r>
                  <a:rPr lang="ru-RU" sz="2000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(</a:t>
                </a:r>
                <a:r>
                  <a:rPr lang="ru-RU" sz="2000" dirty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3</a:t>
                </a:r>
                <a:r>
                  <a:rPr lang="ru-RU" sz="2000" dirty="0" smtClean="0">
                    <a:solidFill>
                      <a:srgbClr val="002060"/>
                    </a:solidFill>
                    <a:effectLst/>
                    <a:latin typeface="Times New Roman" pitchFamily="18" charset="0"/>
                    <a:ea typeface="Times New Roman"/>
                    <a:cs typeface="Times New Roman" pitchFamily="18" charset="0"/>
                  </a:rPr>
                  <a:t>)</a:t>
                </a:r>
                <a:endParaRPr lang="en-US" sz="2000" dirty="0" smtClean="0">
                  <a:solidFill>
                    <a:srgbClr val="002060"/>
                  </a:solidFill>
                  <a:effectLst/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𝐽</m:t>
                    </m:r>
                    <m:d>
                      <m:dPr>
                        <m:ctrlPr>
                          <a:rPr lang="ru-RU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en-US" sz="20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- Investments 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into the fixed 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capital, 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µ&gt;0 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- 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the pace of disposal of 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capital,</a:t>
                </a:r>
                <a:r>
                  <a:rPr lang="ru-RU" sz="2000" dirty="0">
                    <a:solidFill>
                      <a:srgbClr val="002060"/>
                    </a:solidFill>
                    <a:cs typeface="Times New Roman"/>
                  </a:rPr>
                  <a:t> 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and</a:t>
                </a:r>
                <a:r>
                  <a:rPr lang="en-US" sz="2000" dirty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/>
                          </a:rPr>
                          <m:t>𝐾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  - initial stock of </a:t>
                </a:r>
                <a:r>
                  <a:rPr lang="en-US" sz="2000" dirty="0" smtClean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capital.</a:t>
                </a:r>
                <a:endParaRPr lang="ru-RU" sz="2000" dirty="0">
                  <a:solidFill>
                    <a:srgbClr val="002060"/>
                  </a:solidFill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2000" dirty="0" smtClean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sz="2400" dirty="0">
                  <a:effectLst/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sz="2400" dirty="0" smtClean="0">
                  <a:effectLst/>
                  <a:latin typeface="Times New Roman"/>
                  <a:ea typeface="Times New Roman"/>
                </a:endParaRPr>
              </a:p>
              <a:p>
                <a:pPr marL="0" indent="0">
                  <a:buNone/>
                </a:pPr>
                <a:endParaRPr lang="ru-RU" sz="2400" dirty="0" smtClean="0"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5143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8720"/>
                <a:ext cx="8229600" cy="5415880"/>
              </a:xfrm>
            </p:spPr>
            <p:txBody>
              <a:bodyPr>
                <a:normAutofit fontScale="62500" lnSpcReduction="20000"/>
              </a:bodyPr>
              <a:lstStyle/>
              <a:p>
                <a:pPr marL="0" marR="10795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90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𝑌</m:t>
                        </m:r>
                      </m:sub>
                    </m:sSub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𝑌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𝑡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)+</m:t>
                    </m:r>
                    <m:sSub>
                      <m:sSubPr>
                        <m:ctrlP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𝐼</m:t>
                        </m:r>
                      </m:sub>
                    </m:sSub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𝐼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𝑡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)=</m:t>
                    </m:r>
                    <m:sSub>
                      <m:sSubPr>
                        <m:ctrlP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sub>
                    </m:sSub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𝐶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𝑡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)+</m:t>
                    </m:r>
                    <m:sSub>
                      <m:sSubPr>
                        <m:ctrlP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𝐽</m:t>
                        </m:r>
                      </m:sub>
                    </m:sSub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𝐽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𝑡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)+</m:t>
                    </m:r>
                    <m:sSub>
                      <m:sSubPr>
                        <m:ctrlP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900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𝐸</m:t>
                        </m:r>
                      </m:sub>
                    </m:sSub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𝐸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𝑡</m:t>
                    </m:r>
                    <m:r>
                      <a:rPr lang="en-US" sz="2900" b="0" i="1" smtClean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ru-RU" sz="29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            </a:t>
                </a:r>
                <a:r>
                  <a:rPr lang="en-US" sz="29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               </a:t>
                </a:r>
                <a:r>
                  <a:rPr lang="ru-RU" sz="29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:r>
                  <a:rPr lang="ru-RU" sz="29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(</a:t>
                </a:r>
                <a:r>
                  <a:rPr lang="ru-RU" sz="2900" dirty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4</a:t>
                </a:r>
                <a:r>
                  <a:rPr lang="ru-RU" sz="29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)</a:t>
                </a:r>
                <a:endParaRPr lang="en-US" sz="2900" dirty="0" smtClean="0">
                  <a:solidFill>
                    <a:srgbClr val="002060"/>
                  </a:solidFill>
                  <a:latin typeface="Times New Roman" pitchFamily="18" charset="0"/>
                  <a:ea typeface="Times New Roman"/>
                  <a:cs typeface="Times New Roman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US" sz="2900" dirty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where</a:t>
                </a:r>
                <a:r>
                  <a:rPr lang="ru-RU" sz="2900" dirty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  <m:r>
                          <a:rPr lang="en-US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𝑝</m:t>
                        </m:r>
                      </m:e>
                      <m:sub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d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900" dirty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 - the GDP deflator, </a:t>
                </a:r>
                <a:r>
                  <a:rPr lang="ru-RU" sz="2900" dirty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𝑝</m:t>
                        </m:r>
                      </m:e>
                      <m:sub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𝐼</m:t>
                        </m:r>
                      </m:sub>
                    </m:sSub>
                    <m:d>
                      <m:d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d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, </m:t>
                    </m:r>
                    <m:sSub>
                      <m:sSub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𝑝</m:t>
                        </m:r>
                      </m:e>
                      <m:sub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d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, </m:t>
                    </m:r>
                    <m:sSub>
                      <m:sSub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𝑝</m:t>
                        </m:r>
                      </m:e>
                      <m:sub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𝐽</m:t>
                        </m:r>
                      </m:sub>
                    </m:sSub>
                    <m:d>
                      <m:d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d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, </m:t>
                    </m:r>
                    <m:sSub>
                      <m:sSub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𝑝</m:t>
                        </m:r>
                      </m:e>
                      <m:sub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𝐸</m:t>
                        </m:r>
                      </m:sub>
                    </m:sSub>
                    <m:d>
                      <m:d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d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 </m:t>
                    </m:r>
                  </m:oMath>
                </a14:m>
                <a:r>
                  <a:rPr lang="en-US" sz="2900" dirty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  </a:t>
                </a:r>
                <a:r>
                  <a:rPr lang="en-US" sz="29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-  </a:t>
                </a:r>
                <a:r>
                  <a:rPr lang="en-US" sz="2900" dirty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price indices for imports, final consumption, investment and exports, respectively (</a:t>
                </a:r>
                <a14:m>
                  <m:oMath xmlns:m="http://schemas.openxmlformats.org/officeDocument/2006/math">
                    <m:r>
                      <a:rPr lang="en-US" sz="2900" i="1" dirty="0" smtClean="0">
                        <a:solidFill>
                          <a:srgbClr val="002060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𝑡</m:t>
                    </m:r>
                    <m:r>
                      <a:rPr lang="en-US" sz="2900" i="1" dirty="0" smtClean="0">
                        <a:solidFill>
                          <a:srgbClr val="002060"/>
                        </a:solidFill>
                        <a:latin typeface="Cambria Math"/>
                        <a:ea typeface="Times New Roman"/>
                        <a:cs typeface="Times New Roman" pitchFamily="18" charset="0"/>
                      </a:rPr>
                      <m:t> = 2000</m:t>
                    </m:r>
                  </m:oMath>
                </a14:m>
                <a:r>
                  <a:rPr lang="en-US" sz="2900" dirty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, these indices take the values of 1</a:t>
                </a:r>
                <a:r>
                  <a:rPr lang="en-US" sz="2900" dirty="0" smtClean="0">
                    <a:solidFill>
                      <a:srgbClr val="002060"/>
                    </a:solidFill>
                    <a:latin typeface="Times New Roman" pitchFamily="18" charset="0"/>
                    <a:ea typeface="Times New Roman"/>
                    <a:cs typeface="Times New Roman" pitchFamily="18" charset="0"/>
                  </a:rPr>
                  <a:t>).</a:t>
                </a:r>
              </a:p>
              <a:p>
                <a:pPr marL="0" indent="0" algn="just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900" i="1">
                            <a:solidFill>
                              <a:srgbClr val="002060"/>
                            </a:solidFill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𝑌</m:t>
                        </m:r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d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  <m:r>
                          <a:rPr lang="en-US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𝜋</m:t>
                        </m:r>
                      </m:e>
                      <m:sub>
                        <m:r>
                          <a:rPr lang="en-US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𝐼</m:t>
                        </m:r>
                      </m:sub>
                    </m:sSub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𝐼</m:t>
                    </m:r>
                    <m:d>
                      <m:d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d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en-US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𝑄</m:t>
                    </m:r>
                    <m:d>
                      <m:d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d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en-US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𝜋</m:t>
                        </m:r>
                      </m:e>
                      <m:sub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𝐽</m:t>
                        </m:r>
                      </m:sub>
                    </m:sSub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𝐽</m:t>
                    </m:r>
                    <m:d>
                      <m:d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d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en-US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+</m:t>
                    </m:r>
                    <m:sSub>
                      <m:sSub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𝜋</m:t>
                        </m:r>
                      </m:e>
                      <m:sub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𝐸</m:t>
                        </m:r>
                      </m:sub>
                    </m:sSub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𝐸</m:t>
                    </m:r>
                    <m:r>
                      <a:rPr lang="en-US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(</m:t>
                    </m:r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𝑡</m:t>
                    </m:r>
                    <m:r>
                      <a:rPr lang="en-US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)</m:t>
                    </m:r>
                  </m:oMath>
                </a14:m>
                <a:r>
                  <a:rPr lang="en-US" sz="2900" dirty="0" smtClean="0">
                    <a:solidFill>
                      <a:srgbClr val="00206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rPr>
                  <a:t>                                      (4.1)                 </a:t>
                </a:r>
                <a:endParaRPr lang="en-US" sz="2900" dirty="0" smtClean="0">
                  <a:solidFill>
                    <a:srgbClr val="002060"/>
                  </a:solidFill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US" sz="2900" dirty="0">
                    <a:solidFill>
                      <a:srgbClr val="00206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rPr>
                  <a:t>w</a:t>
                </a:r>
                <a:r>
                  <a:rPr lang="en-US" sz="2900" dirty="0" smtClean="0">
                    <a:solidFill>
                      <a:srgbClr val="00206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rPr>
                  <a:t>here </a:t>
                </a:r>
                <a14:m>
                  <m:oMath xmlns:m="http://schemas.openxmlformats.org/officeDocument/2006/math">
                    <m:r>
                      <a:rPr lang="ru-RU" sz="2900" i="1">
                        <a:solidFill>
                          <a:srgbClr val="002060"/>
                        </a:solidFill>
                        <a:latin typeface="Cambria Math"/>
                        <a:ea typeface="Times New Roman"/>
                        <a:cs typeface="Times New Roman"/>
                      </a:rPr>
                      <m:t>𝑄</m:t>
                    </m:r>
                    <m:d>
                      <m:d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dPr>
                      <m:e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𝑡</m:t>
                        </m:r>
                      </m:e>
                    </m:d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sSubPr>
                          <m:e>
                            <m:r>
                              <a:rPr lang="en-US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𝐶</m:t>
                            </m:r>
                          </m:sub>
                        </m:sSub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dPr>
                          <m:e>
                            <m:r>
                              <a:rPr lang="en-US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  <m:r>
                          <a:rPr lang="en-US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𝐶</m:t>
                        </m:r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dPr>
                          <m:e>
                            <m:r>
                              <a:rPr lang="en-US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sSubPr>
                          <m:e>
                            <m:r>
                              <a:rPr lang="en-US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𝑌</m:t>
                            </m:r>
                          </m:sub>
                        </m:sSub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</a:rPr>
                            </m:ctrlPr>
                          </m:dPr>
                          <m:e>
                            <m:r>
                              <a:rPr lang="en-US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900" dirty="0" smtClean="0">
                    <a:solidFill>
                      <a:srgbClr val="00206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rPr>
                  <a:t> </a:t>
                </a:r>
                <a:r>
                  <a:rPr lang="en-US" sz="2900" dirty="0">
                    <a:solidFill>
                      <a:srgbClr val="00206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rPr>
                  <a:t>- </a:t>
                </a:r>
                <a:r>
                  <a:rPr lang="en-US" sz="2900" dirty="0" smtClean="0">
                    <a:solidFill>
                      <a:srgbClr val="00206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rPr>
                  <a:t>final </a:t>
                </a:r>
                <a:r>
                  <a:rPr lang="en-US" sz="2900" dirty="0">
                    <a:solidFill>
                      <a:srgbClr val="00206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rPr>
                  <a:t>consumption</a:t>
                </a:r>
                <a:endParaRPr lang="en-US" sz="2900" dirty="0" smtClean="0">
                  <a:solidFill>
                    <a:srgbClr val="002060"/>
                  </a:solidFill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marR="10795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ru-RU" sz="2900" i="1" dirty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Ϭ</a:t>
                </a:r>
                <a:r>
                  <a:rPr lang="en-US" sz="2900" i="1" dirty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, </a:t>
                </a:r>
                <a:r>
                  <a:rPr lang="ru-RU" sz="2900" i="1" dirty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δ</a:t>
                </a:r>
                <a:r>
                  <a:rPr lang="en-US" sz="2900" i="1" dirty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, </a:t>
                </a:r>
                <a:r>
                  <a:rPr lang="ru-RU" sz="2900" i="1" dirty="0" smtClean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ρ</a:t>
                </a:r>
                <a:r>
                  <a:rPr lang="en-US" sz="2900" i="1" dirty="0" smtClean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 - </a:t>
                </a:r>
                <a:r>
                  <a:rPr lang="en-US" sz="2900" dirty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constant </a:t>
                </a:r>
                <a:r>
                  <a:rPr lang="en-US" sz="2900" dirty="0" smtClean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parameter</a:t>
                </a:r>
              </a:p>
              <a:p>
                <a:pPr marL="0" marR="10795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US" sz="2900" dirty="0" smtClean="0">
                    <a:solidFill>
                      <a:srgbClr val="002060"/>
                    </a:solidFill>
                    <a:latin typeface="Times New Roman"/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sz="2900" i="1">
                        <a:solidFill>
                          <a:srgbClr val="002060"/>
                        </a:solidFill>
                        <a:latin typeface="Cambria Math"/>
                        <a:ea typeface="Calibri"/>
                        <a:cs typeface="Calibri"/>
                      </a:rPr>
                      <m:t>Ϭ</m:t>
                    </m:r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=</m:t>
                    </m:r>
                    <m:f>
                      <m:f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𝜋</m:t>
                            </m:r>
                          </m:e>
                          <m:sub>
                            <m:r>
                              <a:rPr lang="en-US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𝐽</m:t>
                            </m:r>
                            <m:r>
                              <a:rPr lang="en-US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 </m:t>
                            </m:r>
                          </m:sub>
                        </m:sSub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𝑡</m:t>
                            </m:r>
                          </m:e>
                        </m:d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𝐽</m:t>
                        </m:r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(</m:t>
                        </m:r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𝑡</m:t>
                        </m:r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)</m:t>
                        </m:r>
                      </m:num>
                      <m:den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𝑌</m:t>
                        </m:r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𝑡</m:t>
                            </m:r>
                          </m:e>
                        </m:d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2900" dirty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</a:t>
                </a:r>
                <a:r>
                  <a:rPr lang="en-US" sz="2900" dirty="0" smtClean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      </a:t>
                </a:r>
                <a:r>
                  <a:rPr lang="ru-RU" sz="2900" dirty="0" smtClean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en-US" sz="2900" dirty="0" smtClean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 </a:t>
                </a:r>
                <a:r>
                  <a:rPr lang="ru-RU" sz="2900" dirty="0" smtClean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900" dirty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(</a:t>
                </a:r>
                <a:r>
                  <a:rPr lang="ru-RU" sz="2900" dirty="0" smtClean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5</a:t>
                </a:r>
                <a:r>
                  <a:rPr lang="en-US" sz="2900" dirty="0" smtClean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)</a:t>
                </a:r>
              </a:p>
              <a:p>
                <a:pPr marL="0" marR="10795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𝛿</m:t>
                    </m:r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𝜋</m:t>
                            </m:r>
                          </m:e>
                          <m:sub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𝐸</m:t>
                            </m:r>
                          </m:sub>
                        </m:sSub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𝐸</m:t>
                        </m:r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+</m:t>
                        </m:r>
                        <m:sSub>
                          <m:sSub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𝜋</m:t>
                            </m:r>
                          </m:e>
                          <m:sub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𝐼</m:t>
                            </m:r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</m:sub>
                        </m:sSub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𝐼</m:t>
                        </m:r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 </m:t>
                        </m:r>
                      </m:num>
                      <m:den>
                        <m:r>
                          <a:rPr lang="en-US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𝑌</m:t>
                        </m:r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900" dirty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</a:t>
                </a:r>
                <a:r>
                  <a:rPr lang="ru-RU" sz="2900" dirty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                    </a:t>
                </a:r>
                <a:r>
                  <a:rPr lang="en-US" sz="2900" dirty="0" smtClean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         </a:t>
                </a:r>
                <a:r>
                  <a:rPr lang="ru-RU" sz="2900" dirty="0" smtClean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  </a:t>
                </a:r>
                <a:r>
                  <a:rPr lang="ru-RU" sz="2900" dirty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(6)</a:t>
                </a:r>
                <a:endParaRPr lang="en-US" sz="2900" dirty="0" smtClean="0">
                  <a:solidFill>
                    <a:srgbClr val="002060"/>
                  </a:solidFill>
                  <a:latin typeface="Calibri"/>
                  <a:ea typeface="Times New Roman"/>
                  <a:cs typeface="Times New Roman"/>
                </a:endParaRPr>
              </a:p>
              <a:p>
                <a:pPr marL="0" marR="10795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𝜌</m:t>
                    </m:r>
                    <m:r>
                      <a:rPr lang="ru-RU" sz="2900" i="1">
                        <a:solidFill>
                          <a:srgbClr val="002060"/>
                        </a:solidFill>
                        <a:effectLst/>
                        <a:latin typeface="Cambria Math"/>
                        <a:ea typeface="Times New Roman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𝜋</m:t>
                            </m:r>
                          </m:e>
                          <m:sub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𝐼</m:t>
                            </m:r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</m:t>
                            </m:r>
                          </m:sub>
                        </m:sSub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  <m:r>
                          <a:rPr lang="ru-RU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𝐼</m:t>
                        </m:r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</m:num>
                      <m:den>
                        <m:r>
                          <a:rPr lang="en-US" sz="2900" i="1">
                            <a:solidFill>
                              <a:srgbClr val="002060"/>
                            </a:solidFill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𝑌</m:t>
                        </m:r>
                        <m:d>
                          <m:dPr>
                            <m:ctrlPr>
                              <a:rPr lang="ru-RU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</m:ctrlPr>
                          </m:dPr>
                          <m:e>
                            <m:r>
                              <a:rPr lang="en-US" sz="2900" i="1">
                                <a:solidFill>
                                  <a:srgbClr val="002060"/>
                                </a:solidFill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𝑡</m:t>
                            </m:r>
                          </m:e>
                        </m:d>
                      </m:den>
                    </m:f>
                  </m:oMath>
                </a14:m>
                <a:r>
                  <a:rPr lang="ru-RU" sz="2900" dirty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</a:t>
                </a:r>
                <a:r>
                  <a:rPr lang="en-US" sz="2900" dirty="0" smtClean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                                              </a:t>
                </a:r>
                <a:r>
                  <a:rPr lang="ru-RU" sz="2900" dirty="0" smtClean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   </a:t>
                </a:r>
                <a:r>
                  <a:rPr lang="ru-RU" sz="2900" dirty="0">
                    <a:solidFill>
                      <a:srgbClr val="00206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(7)</a:t>
                </a:r>
                <a:endParaRPr lang="ru-RU" sz="2900" dirty="0">
                  <a:solidFill>
                    <a:srgbClr val="002060"/>
                  </a:solidFill>
                  <a:effectLst/>
                  <a:latin typeface="Calibri"/>
                  <a:ea typeface="Calibri"/>
                  <a:cs typeface="Times New Roman"/>
                </a:endParaRPr>
              </a:p>
              <a:p>
                <a:pPr marL="0" marR="10795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endParaRPr lang="ru-RU" sz="2900" i="1" dirty="0">
                  <a:latin typeface="Times New Roman" pitchFamily="18" charset="0"/>
                  <a:ea typeface="Calibri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8720"/>
                <a:ext cx="8229600" cy="5415880"/>
              </a:xfrm>
              <a:blipFill rotWithShape="1">
                <a:blip r:embed="rId2"/>
                <a:stretch>
                  <a:fillRect l="-593" t="-787" r="-5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083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836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ru-RU" dirty="0"/>
              <a:t/>
            </a:r>
            <a:br>
              <a:rPr lang="ru-RU" dirty="0"/>
            </a:br>
            <a:r>
              <a:rPr lang="en-US" sz="5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en-US" sz="56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 </a:t>
            </a:r>
            <a:r>
              <a:rPr lang="en-US" sz="5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Fitting of parameters.</a:t>
            </a:r>
            <a:endParaRPr lang="ru-RU" sz="5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537906"/>
            <a:ext cx="4670250" cy="34964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95536" y="6118550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FF0000"/>
                </a:solidFill>
              </a:rPr>
              <a:t>Figure 1. </a:t>
            </a:r>
            <a:r>
              <a:rPr lang="en-US" b="1" i="1" dirty="0" smtClean="0">
                <a:solidFill>
                  <a:srgbClr val="002060"/>
                </a:solidFill>
              </a:rPr>
              <a:t>Fitting of labor </a:t>
            </a:r>
            <a:r>
              <a:rPr lang="en-US" b="1" i="1" dirty="0">
                <a:solidFill>
                  <a:srgbClr val="002060"/>
                </a:solidFill>
              </a:rPr>
              <a:t>L (t) on the basis of statistical data </a:t>
            </a:r>
            <a:r>
              <a:rPr lang="en-US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724128" y="3717032"/>
                <a:ext cx="29523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libri"/>
                            </a:rPr>
                          </m:ctrlPr>
                        </m:sSupPr>
                        <m:e>
                          <m:r>
                            <a:rPr lang="ru-RU" sz="2400" i="1">
                              <a:solidFill>
                                <a:srgbClr val="00206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𝐿</m:t>
                          </m:r>
                          <m:r>
                            <a:rPr lang="ru-RU" sz="2400" i="1">
                              <a:solidFill>
                                <a:srgbClr val="00206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(</m:t>
                          </m:r>
                          <m:r>
                            <a:rPr lang="ru-RU" sz="2400" i="1">
                              <a:solidFill>
                                <a:srgbClr val="00206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𝑡</m:t>
                          </m:r>
                          <m:r>
                            <a:rPr lang="ru-RU" sz="2400" i="1">
                              <a:solidFill>
                                <a:srgbClr val="00206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)=2.218</m:t>
                          </m:r>
                          <m:r>
                            <a:rPr lang="ru-RU" sz="2400" i="1">
                              <a:solidFill>
                                <a:srgbClr val="00206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𝑒</m:t>
                          </m:r>
                        </m:e>
                        <m:sup>
                          <m:r>
                            <a:rPr lang="ru-RU" sz="2400" i="1">
                              <a:solidFill>
                                <a:srgbClr val="00206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0.0127</m:t>
                          </m:r>
                          <m:r>
                            <a:rPr lang="ru-RU" sz="2400" i="1">
                              <a:solidFill>
                                <a:srgbClr val="00206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 smtClean="0"/>
              </a:p>
              <a:p>
                <a:r>
                  <a:rPr lang="en-US" sz="2400" dirty="0">
                    <a:solidFill>
                      <a:srgbClr val="002060"/>
                    </a:solidFill>
                  </a:rPr>
                  <a:t>Where </a:t>
                </a:r>
                <a:r>
                  <a:rPr lang="en-US" sz="2400" i="1" dirty="0">
                    <a:solidFill>
                      <a:srgbClr val="002060"/>
                    </a:solidFill>
                  </a:rPr>
                  <a:t>x</a:t>
                </a:r>
                <a:r>
                  <a:rPr lang="en-US" sz="2400" dirty="0">
                    <a:solidFill>
                      <a:srgbClr val="002060"/>
                    </a:solidFill>
                  </a:rPr>
                  <a:t> - the time in years</a:t>
                </a:r>
                <a:endParaRPr lang="ru-R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3717032"/>
                <a:ext cx="2952328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3306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883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64704"/>
            <a:ext cx="3744416" cy="26402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764704"/>
            <a:ext cx="3960440" cy="26914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135" y="3521055"/>
            <a:ext cx="4093158" cy="26590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0" y="3628075"/>
                <a:ext cx="239513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Figure </a:t>
                </a:r>
                <a:r>
                  <a:rPr lang="en-US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2. </a:t>
                </a:r>
                <a:r>
                  <a:rPr lang="en-US" b="1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Fitting </a:t>
                </a:r>
                <a:r>
                  <a:rPr lang="en-US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relative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1" i="1" dirty="0">
                            <a:solidFill>
                              <a:srgbClr val="00206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π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𝑬</m:t>
                        </m:r>
                      </m:sub>
                    </m:sSub>
                  </m:oMath>
                </a14:m>
                <a:r>
                  <a:rPr lang="en-US" b="1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based on statistical data </a:t>
                </a:r>
                <a:endParaRPr lang="ru-RU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28075"/>
                <a:ext cx="2395135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2036" t="-3289" r="-509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488293" y="3650257"/>
                <a:ext cx="265570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Figure 3. </a:t>
                </a:r>
                <a:r>
                  <a:rPr lang="en-US" b="1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Fitting </a:t>
                </a:r>
                <a:r>
                  <a:rPr lang="en-US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relative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1" i="1" dirty="0">
                            <a:solidFill>
                              <a:srgbClr val="00206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π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𝑰</m:t>
                        </m:r>
                      </m:sub>
                    </m:sSub>
                  </m:oMath>
                </a14:m>
                <a:r>
                  <a:rPr lang="en-US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based on statistical data </a:t>
                </a:r>
                <a:endParaRPr lang="ru-RU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b="1" i="1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8293" y="3650257"/>
                <a:ext cx="2655707" cy="1200329"/>
              </a:xfrm>
              <a:prstGeom prst="rect">
                <a:avLst/>
              </a:prstGeom>
              <a:blipFill rotWithShape="1">
                <a:blip r:embed="rId6"/>
                <a:stretch>
                  <a:fillRect l="-1835" t="-25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395135" y="6209164"/>
                <a:ext cx="4265097" cy="944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Figure 4.</a:t>
                </a:r>
                <a:r>
                  <a:rPr lang="en-US" b="1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Fitting </a:t>
                </a:r>
                <a:r>
                  <a:rPr lang="en-US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relative price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1" i="1" dirty="0">
                            <a:solidFill>
                              <a:srgbClr val="002060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π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𝑱</m:t>
                        </m:r>
                      </m:sub>
                    </m:sSub>
                  </m:oMath>
                </a14:m>
                <a:r>
                  <a:rPr lang="en-US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based on statistical data </a:t>
                </a:r>
                <a:endParaRPr lang="ru-RU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b="1" i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ru-RU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135" y="6209164"/>
                <a:ext cx="4265097" cy="944554"/>
              </a:xfrm>
              <a:prstGeom prst="rect">
                <a:avLst/>
              </a:prstGeom>
              <a:blipFill rotWithShape="1">
                <a:blip r:embed="rId7"/>
                <a:stretch>
                  <a:fillRect l="-1286" t="-3226" r="-2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745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 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result of the identification of models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 descr="C:\Users\Настя\Documents\Универ\ДИПЛОМ\Новая папка\мое\Графики Насти\K,Y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23928"/>
            <a:ext cx="3816424" cy="20745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C:\Users\Настя\Desktop\хор\I,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210" y="2068837"/>
            <a:ext cx="3783261" cy="20486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C:\Users\Настя\Desktop\хор\J,Q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634" y="4244319"/>
            <a:ext cx="3662760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79512" y="4365105"/>
            <a:ext cx="2633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5.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Results for capital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K(t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GDP Y(t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5394" y="4365105"/>
            <a:ext cx="2668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6.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esults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import s I(t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exports E(t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2634" y="6266301"/>
            <a:ext cx="3847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7.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Results for Investments J (t) and final consumption Q (t)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97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   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baseline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forecast.</a:t>
            </a:r>
            <a:endParaRPr lang="ru-RU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 descr="C:\Users\Настя\Desktop\хор\piEpr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3816424" cy="22299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C:\Users\Настя\Desktop\хор\piIp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12776"/>
            <a:ext cx="3672408" cy="21954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C:\Users\Настя\Documents\Универ\ДИПЛОМ\Новая папка\мое\Графики Насти\PiJpr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752213"/>
            <a:ext cx="3960440" cy="23857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0" y="3975456"/>
            <a:ext cx="2555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8.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graphic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relative price index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exports 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15535" y="3975456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9.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graphic of the relative price index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imports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5095" y="621166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10.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graphic of the relative price index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investments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64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Настя\Desktop\хор\Ipr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3924436" cy="24883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F:\хор\графики с процентами, когда с до 2010 совпад\фотки\Ep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058" y="3717032"/>
            <a:ext cx="4149883" cy="26022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F:\хор\графики с процентами, когда с до 2010 совпад\фотки\Jpr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596" y="980728"/>
            <a:ext cx="3691255" cy="2466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107504" y="371703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11.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graphic for imports 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46941" y="3717032"/>
            <a:ext cx="2605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12.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graphic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investments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97056" y="6258051"/>
            <a:ext cx="4149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Figure 13.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Forecast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graphic for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exports</a:t>
            </a:r>
            <a:endParaRPr lang="ru-RU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59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897</TotalTime>
  <Words>444</Words>
  <Application>Microsoft Office PowerPoint</Application>
  <PresentationFormat>Экран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Flow</vt:lpstr>
      <vt:lpstr>Analysis of the Norwegian economy and forecasts for the years 2010-2020.</vt:lpstr>
      <vt:lpstr>Content</vt:lpstr>
      <vt:lpstr>1.    Problem statement.</vt:lpstr>
      <vt:lpstr>Презентация PowerPoint</vt:lpstr>
      <vt:lpstr>   2.     Fitting of parameters.</vt:lpstr>
      <vt:lpstr>Презентация PowerPoint</vt:lpstr>
      <vt:lpstr>3.     The result of the identification of models.</vt:lpstr>
      <vt:lpstr>4.     The baseline forecast.</vt:lpstr>
      <vt:lpstr>Презентация PowerPoint</vt:lpstr>
      <vt:lpstr>Презентация PowerPoint</vt:lpstr>
      <vt:lpstr>Презентация PowerPoint</vt:lpstr>
      <vt:lpstr>5.     Negative forecast.</vt:lpstr>
      <vt:lpstr>Презентация PowerPoint</vt:lpstr>
      <vt:lpstr>Презентация PowerPoint</vt:lpstr>
      <vt:lpstr>Презентация PowerPoint</vt:lpstr>
      <vt:lpstr>Literature</vt:lpstr>
    </vt:vector>
  </TitlesOfParts>
  <Company>Krokoz™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Elle Campari</dc:creator>
  <cp:lastModifiedBy>Tasya</cp:lastModifiedBy>
  <cp:revision>54</cp:revision>
  <dcterms:created xsi:type="dcterms:W3CDTF">2012-05-19T08:59:34Z</dcterms:created>
  <dcterms:modified xsi:type="dcterms:W3CDTF">2012-05-21T00:15:50Z</dcterms:modified>
</cp:coreProperties>
</file>