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83" r:id="rId12"/>
    <p:sldId id="266" r:id="rId13"/>
    <p:sldId id="267" r:id="rId14"/>
    <p:sldId id="268" r:id="rId15"/>
    <p:sldId id="284" r:id="rId16"/>
    <p:sldId id="270" r:id="rId17"/>
    <p:sldId id="286" r:id="rId18"/>
    <p:sldId id="272" r:id="rId19"/>
    <p:sldId id="273" r:id="rId20"/>
    <p:sldId id="285" r:id="rId21"/>
    <p:sldId id="276" r:id="rId22"/>
    <p:sldId id="277" r:id="rId23"/>
    <p:sldId id="278" r:id="rId24"/>
    <p:sldId id="287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13813-E16E-42BD-B641-E5E84380D7FA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8E7C-FEF3-4680-88C5-BE82E63905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E7C-FEF3-4680-88C5-BE82E639059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40A8A0-A5D9-4B60-A785-31D34C716E1B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E1E2B7-7D64-4DE9-842B-4098C1CF6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microsoft.com/office/2007/relationships/hdphoto" Target="../media/hdphoto9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8.wdp"/><Relationship Id="rId4" Type="http://schemas.openxmlformats.org/officeDocument/2006/relationships/image" Target="../media/image17.jpe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6.jpe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31.jpeg"/><Relationship Id="rId4" Type="http://schemas.microsoft.com/office/2007/relationships/hdphoto" Target="../media/hdphoto19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33.jpeg"/><Relationship Id="rId4" Type="http://schemas.microsoft.com/office/2007/relationships/hdphoto" Target="../media/hdphoto2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lab.exponenta.ru/curvefitting/3_6.php" TargetMode="External"/><Relationship Id="rId4" Type="http://schemas.openxmlformats.org/officeDocument/2006/relationships/hyperlink" Target="http://matlab.exponenta.ru/curvefitting/function_2_2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lab.exponenta.ru/curvefitting/3_6.php" TargetMode="External"/><Relationship Id="rId4" Type="http://schemas.openxmlformats.org/officeDocument/2006/relationships/hyperlink" Target="http://matlab.exponenta.ru/curvefitting/function_2_2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796256" cy="157259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IDENTIFICATION OF THE DYNAMIC MODEL OF THE </a:t>
            </a:r>
            <a:r>
              <a:rPr lang="en-US" sz="4000" b="1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ECONOMy</a:t>
            </a:r>
            <a:r>
              <a:rPr lang="en-US" sz="40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ITALY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8062912" cy="1752600"/>
          </a:xfrm>
        </p:spPr>
        <p:txBody>
          <a:bodyPr/>
          <a:lstStyle/>
          <a:p>
            <a:pPr lvl="0">
              <a:buClr>
                <a:srgbClr val="FF388C"/>
              </a:buClr>
            </a:pPr>
            <a:r>
              <a:rPr lang="en-US" dirty="0" err="1" smtClean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>Khusainova</a:t>
            </a:r>
            <a:r>
              <a:rPr lang="en-US" dirty="0" smtClean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> </a:t>
            </a:r>
            <a:r>
              <a:rPr lang="en-US" dirty="0" err="1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>Elvina</a:t>
            </a:r>
            <a:endParaRPr lang="ru-RU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98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7023" y="188640"/>
                <a:ext cx="8229600" cy="1038992"/>
              </a:xfrm>
            </p:spPr>
            <p:txBody>
              <a:bodyPr/>
              <a:lstStyle/>
              <a:p>
                <a:r>
                  <a:rPr lang="en-US" sz="3600" dirty="0" smtClean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  <a:latin typeface="AcmeFont" pitchFamily="2" charset="0"/>
                  </a:rPr>
                  <a:t>Adjustment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 smtClean="0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  <m:r>
                      <a:rPr lang="en-US" sz="4800" b="1" i="1" smtClean="0">
                        <a:ln w="6350">
                          <a:solidFill>
                            <a:srgbClr val="FF388C">
                              <a:shade val="43000"/>
                            </a:srgbClr>
                          </a:solidFill>
                        </a:ln>
                        <a:solidFill>
                          <a:srgbClr val="FF388C">
                            <a:tint val="83000"/>
                            <a:satMod val="150000"/>
                          </a:srgb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4800" b="1" dirty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 smtClean="0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𝑰</m:t>
                        </m:r>
                      </m:sub>
                    </m:sSub>
                    <m:r>
                      <a:rPr lang="en-US" sz="4800" b="1" i="1" smtClean="0">
                        <a:ln w="6350">
                          <a:solidFill>
                            <a:srgbClr val="FF388C">
                              <a:shade val="43000"/>
                            </a:srgbClr>
                          </a:solidFill>
                        </a:ln>
                        <a:solidFill>
                          <a:srgbClr val="FF388C">
                            <a:tint val="83000"/>
                            <a:satMod val="150000"/>
                          </a:srgb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4800" b="1" dirty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 smtClean="0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endParaRPr lang="ru-RU" sz="48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023" y="188640"/>
                <a:ext cx="8229600" cy="1038992"/>
              </a:xfrm>
              <a:blipFill rotWithShape="1">
                <a:blip r:embed="rId3" cstate="print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77072"/>
            <a:ext cx="3987859" cy="231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96752"/>
            <a:ext cx="3987859" cy="203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41" y="1196752"/>
            <a:ext cx="3672408" cy="203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Numerical implementation and identification</a:t>
            </a:r>
            <a:b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</a:br>
            <a:endParaRPr lang="ru-RU" sz="360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latin typeface="AcmeFo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11414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Determination of the model parameters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23528" y="3717032"/>
                <a:ext cx="8532440" cy="1133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i="1" dirty="0"/>
                  <a:t>D(X,Y)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)−(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)(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(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ru-RU" sz="2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8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ru-RU" sz="2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 [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2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ru-RU" sz="2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]</m:t>
                            </m:r>
                          </m:e>
                        </m:rad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7032"/>
                <a:ext cx="8532440" cy="113325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5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Graphical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illustrations of I,E,J,Q,K,Y</a:t>
            </a:r>
            <a:r>
              <a:rPr lang="en-US" sz="290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latin typeface="18thCentury" pitchFamily="2" charset="0"/>
              </a:rPr>
              <a:t/>
            </a:r>
            <a:br>
              <a:rPr lang="en-US" sz="290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latin typeface="18thCentury" pitchFamily="2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73948"/>
            <a:ext cx="3754766" cy="253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9080"/>
            <a:ext cx="3754766" cy="253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73948"/>
            <a:ext cx="3804187" cy="253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468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Forecasting</a:t>
            </a:r>
            <a:endParaRPr lang="ru-RU" sz="320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latin typeface="AcmeFo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b="1" dirty="0"/>
              <a:t>Continuing the trend line, identified </a:t>
            </a:r>
            <a:r>
              <a:rPr lang="en-US" sz="2000" b="1" dirty="0" smtClean="0"/>
              <a:t>for </a:t>
            </a:r>
            <a:r>
              <a:rPr lang="en-US" sz="2000" b="1" dirty="0"/>
              <a:t>the interval 2000-2010 for the </a:t>
            </a:r>
            <a:r>
              <a:rPr lang="en-US" sz="2000" b="1" dirty="0" smtClean="0"/>
              <a:t>major macroeconomic </a:t>
            </a:r>
            <a:r>
              <a:rPr lang="en-US" sz="2000" b="1" dirty="0"/>
              <a:t>indicators, we can see how the economy develops in Italy. </a:t>
            </a:r>
            <a:r>
              <a:rPr lang="en-US" sz="2000" b="1" dirty="0" smtClean="0"/>
              <a:t>We begin with identifying </a:t>
            </a:r>
            <a:r>
              <a:rPr lang="en-US" sz="2000" b="1" dirty="0"/>
              <a:t>these values ​​for the relative price indices and </a:t>
            </a:r>
            <a:r>
              <a:rPr lang="en-US" sz="2000" b="1" dirty="0" smtClean="0"/>
              <a:t>draw their</a:t>
            </a:r>
            <a:r>
              <a:rPr lang="en-US" sz="2000" b="1" dirty="0"/>
              <a:t> graphics. Then we define </a:t>
            </a:r>
            <a:r>
              <a:rPr lang="en-US" sz="2000" b="1" dirty="0" smtClean="0"/>
              <a:t>the forecast</a:t>
            </a:r>
            <a:r>
              <a:rPr lang="en-US" sz="2000" b="1" dirty="0"/>
              <a:t> for the major macroeconomic indicators.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538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9168" y="25121"/>
                <a:ext cx="8229600" cy="1217290"/>
              </a:xfrm>
            </p:spPr>
            <p:txBody>
              <a:bodyPr/>
              <a:lstStyle/>
              <a:p>
                <a:r>
                  <a:rPr lang="en-US" sz="3200" dirty="0" smtClean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  <a:latin typeface="AcmeFont" pitchFamily="2" charset="0"/>
                  </a:rPr>
                  <a:t>Forecasting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  <m:r>
                      <a:rPr lang="en-US" sz="4800" b="1" i="1">
                        <a:ln w="6350">
                          <a:solidFill>
                            <a:srgbClr val="FF388C">
                              <a:shade val="43000"/>
                            </a:srgbClr>
                          </a:solidFill>
                        </a:ln>
                        <a:solidFill>
                          <a:srgbClr val="FF388C">
                            <a:tint val="83000"/>
                            <a:satMod val="150000"/>
                          </a:srgb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4800" b="1" dirty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𝑰</m:t>
                        </m:r>
                      </m:sub>
                    </m:sSub>
                    <m:r>
                      <a:rPr lang="en-US" sz="4800" b="1" i="1">
                        <a:ln w="6350">
                          <a:solidFill>
                            <a:srgbClr val="FF388C">
                              <a:shade val="43000"/>
                            </a:srgbClr>
                          </a:solidFill>
                        </a:ln>
                        <a:solidFill>
                          <a:srgbClr val="FF388C">
                            <a:tint val="83000"/>
                            <a:satMod val="150000"/>
                          </a:srgb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4800" b="1" dirty="0">
                    <a:ln w="6350">
                      <a:solidFill>
                        <a:srgbClr val="FF388C">
                          <a:shade val="43000"/>
                        </a:srgbClr>
                      </a:solidFill>
                    </a:ln>
                    <a:solidFill>
                      <a:srgbClr val="FF388C">
                        <a:tint val="83000"/>
                        <a:satMod val="1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4800" b="1" i="1">
                            <a:ln w="6350">
                              <a:solidFill>
                                <a:srgbClr val="FF388C">
                                  <a:shade val="43000"/>
                                </a:srgbClr>
                              </a:solidFill>
                            </a:ln>
                            <a:solidFill>
                              <a:srgbClr val="FF388C">
                                <a:tint val="83000"/>
                                <a:satMod val="150000"/>
                              </a:srgbClr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168" y="25121"/>
                <a:ext cx="8229600" cy="121729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815" y="3919767"/>
            <a:ext cx="392522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1196753"/>
            <a:ext cx="3528392" cy="231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448" y="1196752"/>
            <a:ext cx="3925229" cy="231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1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Forecasting of L (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employment)</a:t>
            </a:r>
            <a:endParaRPr lang="ru-RU" dirty="0"/>
          </a:p>
        </p:txBody>
      </p:sp>
      <p:pic>
        <p:nvPicPr>
          <p:cNvPr id="4" name="Picture 3" descr="C:\Users\Elle Campari\Desktop\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88004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07871" y="572112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Adjustment </a:t>
            </a:r>
            <a:r>
              <a:rPr lang="en-US" sz="2400" b="1" dirty="0"/>
              <a:t>of L (</a:t>
            </a:r>
            <a:r>
              <a:rPr lang="en-US" sz="2400" b="1" dirty="0" smtClean="0"/>
              <a:t>employment)</a:t>
            </a:r>
            <a:endParaRPr lang="ru-RU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994412" y="1772816"/>
            <a:ext cx="275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massive youth unemployment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high chronic unemployment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13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Basic scenario for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L (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employment)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724715"/>
            <a:ext cx="5993453" cy="4296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3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Real scenario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for Y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(gross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domestic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product)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65145"/>
            <a:ext cx="6764557" cy="378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67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001267"/>
          </a:xfrm>
        </p:spPr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Real scenario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s for K, Q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68" y="908720"/>
            <a:ext cx="4781550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933056"/>
            <a:ext cx="47815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0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713234"/>
          </a:xfrm>
        </p:spPr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Real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scenarios for E,I,J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717032"/>
            <a:ext cx="3478965" cy="237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3472604" cy="237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6" y="980727"/>
            <a:ext cx="3478965" cy="237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577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Content: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7764" lvl="0" indent="-342900">
              <a:buClr>
                <a:srgbClr val="FF388C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white">
                    <a:tint val="75000"/>
                  </a:prstClr>
                </a:solidFill>
                <a:latin typeface="18thCentury" pitchFamily="2" charset="0"/>
              </a:rPr>
              <a:t>Problem Definition </a:t>
            </a:r>
          </a:p>
          <a:p>
            <a:pPr marL="397764" lvl="0" indent="-342900">
              <a:buClr>
                <a:srgbClr val="FF388C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white">
                    <a:tint val="75000"/>
                  </a:prstClr>
                </a:solidFill>
                <a:latin typeface="18thCentury" pitchFamily="2" charset="0"/>
              </a:rPr>
              <a:t>Adjustment of parameters</a:t>
            </a:r>
          </a:p>
          <a:p>
            <a:pPr marL="397764" lvl="0" indent="-342900">
              <a:buClr>
                <a:srgbClr val="FF388C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white">
                    <a:tint val="75000"/>
                  </a:prstClr>
                </a:solidFill>
                <a:latin typeface="18thCentury" pitchFamily="2" charset="0"/>
              </a:rPr>
              <a:t>Numerical implementation and identification</a:t>
            </a:r>
          </a:p>
          <a:p>
            <a:pPr marL="397764" lvl="0" indent="-342900">
              <a:buClr>
                <a:srgbClr val="FF388C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white">
                    <a:tint val="75000"/>
                  </a:prstClr>
                </a:solidFill>
                <a:latin typeface="18thCentury" pitchFamily="2" charset="0"/>
              </a:rPr>
              <a:t>Graphical illustrations</a:t>
            </a:r>
          </a:p>
          <a:p>
            <a:pPr marL="397764" lvl="0" indent="-342900">
              <a:buClr>
                <a:srgbClr val="FF388C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white">
                    <a:tint val="75000"/>
                  </a:prstClr>
                </a:solidFill>
                <a:latin typeface="18thCentury" pitchFamily="2" charset="0"/>
              </a:rPr>
              <a:t>Forecasting</a:t>
            </a:r>
            <a:endParaRPr lang="ru-RU" sz="3200" dirty="0">
              <a:solidFill>
                <a:prstClr val="white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Growth scenario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Alignment of the economically underdeveloped areas of the South and industrial </a:t>
            </a:r>
            <a:r>
              <a:rPr lang="en-US" sz="2000" b="1" dirty="0" smtClean="0"/>
              <a:t>North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Carrying </a:t>
            </a:r>
            <a:r>
              <a:rPr lang="en-US" sz="2000" b="1" dirty="0"/>
              <a:t>out the demographic </a:t>
            </a:r>
            <a:r>
              <a:rPr lang="en-US" sz="2000" b="1" dirty="0" smtClean="0"/>
              <a:t>reform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Raising </a:t>
            </a:r>
            <a:r>
              <a:rPr lang="en-US" sz="2000" b="1" dirty="0"/>
              <a:t>the retirement age to 62 years for women and to </a:t>
            </a:r>
            <a:r>
              <a:rPr lang="en-US" sz="2000" b="1" dirty="0" smtClean="0"/>
              <a:t>66 </a:t>
            </a:r>
            <a:r>
              <a:rPr lang="en-US" sz="2000" b="1" dirty="0"/>
              <a:t>for </a:t>
            </a:r>
            <a:r>
              <a:rPr lang="en-US" sz="2000" b="1" dirty="0" smtClean="0"/>
              <a:t>men </a:t>
            </a:r>
          </a:p>
          <a:p>
            <a:endParaRPr lang="en-US" sz="2000" b="1" dirty="0" smtClean="0"/>
          </a:p>
          <a:p>
            <a:r>
              <a:rPr lang="en-US" sz="2000" b="1" dirty="0"/>
              <a:t>Regulation of the migration process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96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01266"/>
          </a:xfrm>
        </p:spPr>
        <p:txBody>
          <a:bodyPr>
            <a:normAutofit/>
          </a:bodyPr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Growth scenario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for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L (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employment)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27375"/>
            <a:ext cx="7847077" cy="439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18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Growth scenario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for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Y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(gross </a:t>
            </a:r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domestic 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product)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79" y="1124744"/>
            <a:ext cx="758979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406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73274"/>
          </a:xfrm>
        </p:spPr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Growth scenario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for K, Q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41815"/>
            <a:ext cx="4063088" cy="293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65541"/>
            <a:ext cx="4063088" cy="293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75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5" y="116632"/>
            <a:ext cx="8229600" cy="785242"/>
          </a:xfrm>
        </p:spPr>
        <p:txBody>
          <a:bodyPr/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Growth scenario</a:t>
            </a:r>
            <a:r>
              <a:rPr lang="en-US" sz="32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 of E, I, J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24744"/>
            <a:ext cx="4011813" cy="212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3010" y="3933056"/>
            <a:ext cx="4138347" cy="231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124744"/>
            <a:ext cx="3788805" cy="212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9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Literature</a:t>
            </a:r>
            <a:endParaRPr lang="ru-RU" sz="320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latin typeface="AcmeFo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N.N.Olenev</a:t>
            </a:r>
            <a:r>
              <a:rPr lang="en-US" dirty="0"/>
              <a:t>, </a:t>
            </a:r>
            <a:r>
              <a:rPr lang="en-US" dirty="0" err="1"/>
              <a:t>R.V.Pechenkin</a:t>
            </a:r>
            <a:r>
              <a:rPr lang="en-US" dirty="0"/>
              <a:t>, </a:t>
            </a:r>
            <a:r>
              <a:rPr lang="en-US" dirty="0" err="1"/>
              <a:t>A.M.Chernetsov</a:t>
            </a:r>
            <a:r>
              <a:rPr lang="en-US" dirty="0"/>
              <a:t> "Concurrent Programming in 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err="1"/>
              <a:t>andits</a:t>
            </a:r>
            <a:r>
              <a:rPr lang="en-US" dirty="0"/>
              <a:t> applications," Computer Centre </a:t>
            </a:r>
            <a:r>
              <a:rPr lang="en-US" dirty="0" err="1"/>
              <a:t>im.A.A.Doronitsyna</a:t>
            </a:r>
            <a:r>
              <a:rPr lang="en-US" dirty="0"/>
              <a:t> Academy of Sciences, Moscow </a:t>
            </a:r>
            <a:r>
              <a:rPr lang="en-US" dirty="0" smtClean="0"/>
              <a:t>2007.</a:t>
            </a:r>
            <a:endParaRPr lang="ru-RU" dirty="0" smtClean="0"/>
          </a:p>
          <a:p>
            <a:r>
              <a:rPr lang="en-US" dirty="0" err="1" smtClean="0"/>
              <a:t>Intriligator</a:t>
            </a:r>
            <a:r>
              <a:rPr lang="en-US" dirty="0"/>
              <a:t> M. Mathematical methods of optimization and economic theory. M.: Iris Press, 2002. 576 p.</a:t>
            </a:r>
            <a:br>
              <a:rPr lang="en-US" dirty="0"/>
            </a:br>
            <a:r>
              <a:rPr lang="en-US" dirty="0"/>
              <a:t>NN </a:t>
            </a:r>
            <a:r>
              <a:rPr lang="en-US" dirty="0" err="1"/>
              <a:t>Moiseev</a:t>
            </a:r>
            <a:r>
              <a:rPr lang="en-US" dirty="0"/>
              <a:t> The simplest mathematical model of economic forecasting. M.: Knowledge, </a:t>
            </a:r>
            <a:r>
              <a:rPr lang="en-US" dirty="0" smtClean="0"/>
              <a:t>1975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www.istat.it/it/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matlab.exponenta.ru/curvefitting/function_2_2.php</a:t>
            </a:r>
            <a:endParaRPr lang="ru-RU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matlab.exponenta.ru/curvefitting/3_6.php</a:t>
            </a:r>
            <a:endParaRPr lang="ru-RU" dirty="0"/>
          </a:p>
          <a:p>
            <a:r>
              <a:rPr lang="en-US" dirty="0" err="1" smtClean="0"/>
              <a:t>Theil</a:t>
            </a:r>
            <a:r>
              <a:rPr lang="en-US" dirty="0"/>
              <a:t> H. Economic forecasts and decision making. M.1971.488s.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Литература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Н.Н.Оленев, Р.В.Печёнкин, А.М.Чернецов «Параллельное программирование в </a:t>
            </a:r>
            <a:r>
              <a:rPr lang="en-US" dirty="0" err="1"/>
              <a:t>MatLab</a:t>
            </a:r>
            <a:r>
              <a:rPr lang="ru-RU" dirty="0"/>
              <a:t> и его приложения», вычислительный центр им.А.А.Дороницына РАН, Москва 2007.</a:t>
            </a:r>
          </a:p>
          <a:p>
            <a:pPr lvl="0"/>
            <a:r>
              <a:rPr lang="ru-RU" dirty="0"/>
              <a:t>Интрилигатор М. Математические методы оптимизации и экономическая теория. М.: Айрис-пресс, 2002. 576 с.</a:t>
            </a:r>
          </a:p>
          <a:p>
            <a:pPr lvl="0"/>
            <a:r>
              <a:rPr lang="ru-RU" dirty="0"/>
              <a:t>Моисеев Н.Н. Простейшие математические модели экономического прогнозирования. М.: Знание, 1975</a:t>
            </a:r>
            <a:r>
              <a:rPr lang="ru-RU" i="1" dirty="0"/>
              <a:t> 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http://www.istat.it/it/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http://matlab.exponenta.ru/curvefitting/function_2_2.php</a:t>
            </a:r>
            <a:endParaRPr lang="ru-RU" dirty="0"/>
          </a:p>
          <a:p>
            <a:pPr lvl="0"/>
            <a:r>
              <a:rPr lang="ru-RU" u="sng" dirty="0">
                <a:hlinkClick r:id="rId5"/>
              </a:rPr>
              <a:t>http://matlab.exponenta.ru/curvefitting/3_6.php</a:t>
            </a:r>
            <a:endParaRPr lang="ru-RU" dirty="0"/>
          </a:p>
          <a:p>
            <a:pPr lvl="0"/>
            <a:r>
              <a:rPr lang="ru-RU" dirty="0"/>
              <a:t>Тейл Г. Экономические прогнозы и принятие решений . М.1971.488с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99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Problem definition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4152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77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Problem formulation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4008" lvl="0" indent="0">
                  <a:buClr>
                    <a:srgbClr val="FF388C"/>
                  </a:buClr>
                  <a:buNone/>
                </a:pPr>
                <a:r>
                  <a:rPr lang="ru-RU" sz="2000" b="1" dirty="0">
                    <a:solidFill>
                      <a:prstClr val="white"/>
                    </a:solidFill>
                  </a:rPr>
                  <a:t>Let the gross domestic product (GDP) Y (t) is determined by a homogeneous production function 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(1) 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of the volume of capital (capital stock of the country) K (t) and labor (average annual number of employees in the country) L (t)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.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We assume that labor 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changes as (2)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. Further 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we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 assume that the capital (the effective value of productive assets) K (t) changes 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as (3),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 is an outflow of capital.</a:t>
                </a:r>
                <a:endParaRPr lang="ru-RU" sz="2000" b="1" dirty="0">
                  <a:solidFill>
                    <a:prstClr val="white"/>
                  </a:solidFill>
                </a:endParaRPr>
              </a:p>
              <a:p>
                <a:pPr lvl="0">
                  <a:buClr>
                    <a:srgbClr val="FF388C"/>
                  </a:buClr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+(1−</m:t>
                            </m:r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prstClr val="white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prstClr val="white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lgerian" pitchFamily="82" charset="0"/>
                  </a:rPr>
                  <a:t> ,             (1)</a:t>
                </a:r>
              </a:p>
              <a:p>
                <a:pPr lvl="0">
                  <a:buClr>
                    <a:srgbClr val="FF388C"/>
                  </a:buClr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</a:rPr>
                      <m:t>𝐿</m:t>
                    </m:r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−1999)</m:t>
                        </m:r>
                      </m:e>
                      <m:sup>
                        <m: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</a:rPr>
                      <m:t>+</m:t>
                    </m:r>
                    <m:r>
                      <a:rPr lang="ru-RU" sz="2400" i="1">
                        <a:solidFill>
                          <a:prstClr val="white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lgerian" pitchFamily="82" charset="0"/>
                  </a:rPr>
                  <a:t>,                                  (2)</a:t>
                </a:r>
              </a:p>
              <a:p>
                <a:pPr lvl="0">
                  <a:buClr>
                    <a:srgbClr val="FF388C"/>
                  </a:buClr>
                </a:pPr>
                <a:endParaRPr lang="en-US" sz="2400" dirty="0">
                  <a:solidFill>
                    <a:prstClr val="white"/>
                  </a:solidFill>
                  <a:latin typeface="Algerian" pitchFamily="82" charset="0"/>
                </a:endParaRPr>
              </a:p>
              <a:p>
                <a:pPr lvl="0">
                  <a:buClr>
                    <a:srgbClr val="FF388C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𝑑𝐾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), 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lgerian" pitchFamily="82" charset="0"/>
                  </a:rPr>
                  <a:t>,                                     (3)</a:t>
                </a:r>
                <a:endParaRPr lang="ru-RU" sz="2400" dirty="0">
                  <a:solidFill>
                    <a:prstClr val="white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27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Problem formulation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301608" cy="4824536"/>
              </a:xfrm>
            </p:spPr>
            <p:txBody>
              <a:bodyPr>
                <a:normAutofit/>
              </a:bodyPr>
              <a:lstStyle/>
              <a:p>
                <a:pPr marL="0" lvl="0" indent="0" fontAlgn="base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ru-RU" sz="2000" b="1" dirty="0" smtClean="0"/>
                  <a:t>We assume that at each time t the following main macroeconomic balance in the current prices of 2000</a:t>
                </a:r>
                <a:r>
                  <a:rPr lang="en-US" sz="2000" b="1" dirty="0"/>
                  <a:t> is held, </a:t>
                </a:r>
                <a:r>
                  <a:rPr lang="ru-RU" sz="2000" b="1" dirty="0" smtClean="0"/>
                  <a:t>where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US" sz="2000" b="1" dirty="0" smtClean="0"/>
                  <a:t>(t)</a:t>
                </a:r>
                <a:r>
                  <a:rPr lang="ru-RU" sz="2000" b="1" dirty="0" smtClean="0"/>
                  <a:t> </a:t>
                </a:r>
                <a:r>
                  <a:rPr lang="ru-RU" sz="2000" b="1" dirty="0"/>
                  <a:t>- the GDP deflator,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(t)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 </a:t>
                </a:r>
                <a:r>
                  <a:rPr lang="ru-RU" sz="20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(t)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 </a:t>
                </a:r>
                <a:r>
                  <a:rPr lang="ru-RU" sz="20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(t</a:t>
                </a:r>
                <a:r>
                  <a:rPr lang="en-US" sz="2000" b="1" dirty="0" smtClean="0">
                    <a:solidFill>
                      <a:prstClr val="white"/>
                    </a:solidFill>
                  </a:rPr>
                  <a:t>),</a:t>
                </a:r>
                <a:r>
                  <a:rPr lang="ru-RU" sz="2000" b="1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white"/>
                    </a:solidFill>
                  </a:rPr>
                  <a:t>(t)</a:t>
                </a:r>
                <a:r>
                  <a:rPr lang="ru-RU" sz="2000" b="1" dirty="0"/>
                  <a:t> - price indices for imports, final consumption, investment and exports, respectively. At t = 2000, these indices take the value 1. </a:t>
                </a:r>
                <a:endParaRPr lang="en-US" sz="2000" b="1" dirty="0" smtClean="0"/>
              </a:p>
              <a:p>
                <a:pPr marL="0" lvl="0" indent="0" fontAlgn="base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ru-RU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en-US" sz="2000" b="1" i="1" smtClean="0">
                        <a:solidFill>
                          <a:prstClr val="white"/>
                        </a:solidFill>
                        <a:latin typeface="Cambria Math"/>
                      </a:rPr>
                      <m:t>𝒀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)+</m:t>
                    </m:r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𝑰</m:t>
                        </m:r>
                      </m:sub>
                    </m:sSub>
                    <m:r>
                      <m:rPr>
                        <m:nor/>
                      </m:rPr>
                      <a:rPr lang="en-US" sz="2000" b="1" i="0" smtClean="0">
                        <a:solidFill>
                          <a:prstClr val="white"/>
                        </a:solidFill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000" b="1" i="0" dirty="0" smtClean="0">
                        <a:solidFill>
                          <a:prstClr val="white"/>
                        </a:solidFill>
                      </a:rPr>
                      <m:t>)=</m:t>
                    </m:r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  <m:r>
                      <m:rPr>
                        <m:nor/>
                      </m:rPr>
                      <a:rPr lang="en-US" sz="2000" b="1" i="0" smtClean="0">
                        <a:solidFill>
                          <a:prstClr val="white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white"/>
                        </a:solidFill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  <m:r>
                      <m:rPr>
                        <m:nor/>
                      </m:rPr>
                      <a:rPr lang="en-US" sz="2000" b="1" i="0" smtClean="0">
                        <a:solidFill>
                          <a:prstClr val="white"/>
                        </a:solidFill>
                        <a:latin typeface="Cambria Math"/>
                      </a:rPr>
                      <m:t>J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)+</m:t>
                    </m:r>
                    <m:sSub>
                      <m:sSubPr>
                        <m:ctrlP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  <m:r>
                      <m:rPr>
                        <m:nor/>
                      </m:rPr>
                      <a:rPr lang="en-US" sz="2000" b="1" i="0" smtClean="0">
                        <a:solidFill>
                          <a:prstClr val="white"/>
                        </a:solidFill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prstClr val="white"/>
                        </a:solidFill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64008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marL="64008" indent="0">
                  <a:buNone/>
                </a:pPr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b="1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𝐐</m:t>
                    </m:r>
                    <m:r>
                      <a:rPr lang="en-US" sz="20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𝒀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j-lt"/>
                  </a:rPr>
                  <a:t> , then we have:</a:t>
                </a:r>
              </a:p>
              <a:p>
                <a:pPr marL="64008" indent="0">
                  <a:buNone/>
                </a:pPr>
                <a:endParaRPr lang="en-US" sz="2000" b="1" i="1" dirty="0">
                  <a:latin typeface="+mj-lt"/>
                </a:endParaRPr>
              </a:p>
              <a:p>
                <a:pPr marL="64008" indent="0">
                  <a:buNone/>
                </a:pPr>
                <a:r>
                  <a:rPr lang="en-US" sz="2800" b="1" dirty="0" smtClean="0">
                    <a:solidFill>
                      <a:prstClr val="white"/>
                    </a:solidFill>
                  </a:rPr>
                  <a:t>Y(t)+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𝑰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0" smtClean="0">
                        <a:solidFill>
                          <a:prstClr val="white"/>
                        </a:solidFill>
                        <a:latin typeface="Cambria Math"/>
                      </a:rPr>
                      <m:t>I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)=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prstClr val="white"/>
                        </a:solidFill>
                      </a:rPr>
                      <m:t>)+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𝑱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0" smtClean="0">
                        <a:solidFill>
                          <a:prstClr val="white"/>
                        </a:solidFill>
                        <a:latin typeface="Cambria Math"/>
                      </a:rPr>
                      <m:t>J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)+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0" smtClean="0">
                        <a:solidFill>
                          <a:prstClr val="white"/>
                        </a:solidFill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prstClr val="white"/>
                        </a:solidFill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+mj-lt"/>
                  </a:rPr>
                  <a:t>                        </a:t>
                </a:r>
                <a:r>
                  <a:rPr lang="en-US" sz="2800" dirty="0" smtClean="0">
                    <a:latin typeface="Algerian" pitchFamily="82" charset="0"/>
                  </a:rPr>
                  <a:t>(4)</a:t>
                </a:r>
                <a:endParaRPr lang="en-US" sz="2800" dirty="0">
                  <a:latin typeface="Algerian" pitchFamily="8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301608" cy="4824536"/>
              </a:xfrm>
              <a:blipFill rotWithShape="1">
                <a:blip r:embed="rId3" cstate="print"/>
                <a:stretch>
                  <a:fillRect l="-808" t="-632" r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849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Problem formulation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848" y="1359024"/>
                <a:ext cx="8229600" cy="5166320"/>
              </a:xfrm>
            </p:spPr>
            <p:txBody>
              <a:bodyPr/>
              <a:lstStyle/>
              <a:p>
                <a:r>
                  <a:rPr lang="en-US" sz="2000" b="1" dirty="0" smtClean="0"/>
                  <a:t>In order to solve the system (1) - (4) </a:t>
                </a:r>
                <a:r>
                  <a:rPr lang="en-US" sz="2000" b="1" dirty="0"/>
                  <a:t>we find exports E (t), imports I (t) and investment J (t) at constant prices of 2000, believing that they are determined by the constant parameters Ϭ, δ, ρ. These parameters are selected from the statistical data by the formulas: </a:t>
                </a:r>
              </a:p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/>
                      </a:rPr>
                      <m:t>𝜎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𝐽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𝐽</m:t>
                        </m:r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𝑌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 </m:t>
                        </m:r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𝐼</m:t>
                            </m:r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/>
                      </a:rPr>
                      <m:t>𝛿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</m:oMath>
                </a14:m>
                <a:endParaRPr lang="en-US" sz="3200" dirty="0" smtClean="0">
                  <a:effectLst/>
                  <a:latin typeface="Times New Roman"/>
                  <a:ea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/>
                      </a:rPr>
                      <m:t>𝜌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𝐽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𝐽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 </m:t>
                        </m:r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𝐼</m:t>
                            </m:r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𝐼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𝑌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𝐽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𝐽</m:t>
                        </m:r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</m:oMath>
                </a14:m>
                <a:r>
                  <a:rPr lang="ru-RU" sz="32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848" y="1359024"/>
                <a:ext cx="8229600" cy="5166320"/>
              </a:xfrm>
              <a:blipFill rotWithShape="1">
                <a:blip r:embed="rId3" cstate="print"/>
                <a:stretch>
                  <a:fillRect t="-590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148064" y="3679482"/>
                <a:ext cx="345638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prstClr val="white"/>
                    </a:solidFill>
                  </a:rPr>
                  <a:t>As the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 permanent 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ru-RU" sz="2000" b="1" dirty="0">
                    <a:solidFill>
                      <a:prstClr val="white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𝜹</m:t>
                    </m:r>
                  </m:oMath>
                </a14:m>
                <a:r>
                  <a:rPr lang="ru-RU" sz="2000" b="1" dirty="0">
                    <a:solidFill>
                      <a:prstClr val="white"/>
                    </a:solidFill>
                  </a:rPr>
                  <a:t>, ρ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 we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 take the average value for each parameter over the years.:</a:t>
                </a:r>
                <a:br>
                  <a:rPr lang="ru-RU" sz="2000" b="1" dirty="0">
                    <a:solidFill>
                      <a:prstClr val="white"/>
                    </a:solidFill>
                  </a:rPr>
                </a:br>
                <a:r>
                  <a:rPr lang="ru-RU" sz="2000" dirty="0">
                    <a:solidFill>
                      <a:prstClr val="white"/>
                    </a:solidFill>
                  </a:rPr>
                  <a:t>Ϭ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 = 0,16 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,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δ = 0,25 </a:t>
                </a:r>
                <a:r>
                  <a:rPr lang="en-US" sz="2000" b="1" dirty="0">
                    <a:solidFill>
                      <a:prstClr val="white"/>
                    </a:solidFill>
                  </a:rPr>
                  <a:t>,</a:t>
                </a:r>
                <a:r>
                  <a:rPr lang="ru-RU" sz="2000" b="1" dirty="0">
                    <a:solidFill>
                      <a:prstClr val="white"/>
                    </a:solidFill>
                  </a:rPr>
                  <a:t> ρ = 0,56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679482"/>
                <a:ext cx="3456384" cy="163121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764" t="-1873" r="-3351" b="-6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6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/>
          <a:lstStyle/>
          <a:p>
            <a:r>
              <a:rPr lang="en-US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Problem formulation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dirty="0"/>
                  <a:t> =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          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𝐽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Ϭ</m:t>
                    </m:r>
                    <m:r>
                      <a:rPr lang="ru-RU" i="1">
                        <a:latin typeface="Cambria Math"/>
                      </a:rPr>
                      <m:t>(1+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Ϭ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Ϭ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</m:den>
                    </m:f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endParaRPr lang="ru-RU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𝐼</m:t>
                            </m:r>
                            <m:r>
                              <a:rPr lang="ru-RU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ru-RU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Ϭ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Ϭ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043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Adjustment of parameters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Based on the statistical </a:t>
            </a:r>
            <a:r>
              <a:rPr lang="en-US" sz="2800" b="1" dirty="0" smtClean="0"/>
              <a:t>data, we </a:t>
            </a:r>
            <a:r>
              <a:rPr lang="en-US" sz="2800" b="1" dirty="0"/>
              <a:t>define the parameters of </a:t>
            </a:r>
            <a:r>
              <a:rPr lang="en-US" sz="2800" b="1" dirty="0" smtClean="0"/>
              <a:t>the model using</a:t>
            </a:r>
            <a:r>
              <a:rPr lang="en-US" sz="2800" b="1" dirty="0"/>
              <a:t> method of least squares.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602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Adjustment of </a:t>
            </a:r>
            <a:r>
              <a:rPr lang="en-US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L (</a:t>
            </a:r>
            <a:r>
              <a:rPr lang="en-US" sz="36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cmeFont" pitchFamily="2" charset="0"/>
              </a:rPr>
              <a:t>employment)</a:t>
            </a:r>
            <a:endParaRPr lang="ru-RU" dirty="0"/>
          </a:p>
        </p:txBody>
      </p:sp>
      <p:pic>
        <p:nvPicPr>
          <p:cNvPr id="1027" name="Picture 3" descr="C:\Users\Elle Campari\Desktop\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8420"/>
            <a:ext cx="6754512" cy="505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95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285</Words>
  <Application>Microsoft Office PowerPoint</Application>
  <PresentationFormat>Экран (4:3)</PresentationFormat>
  <Paragraphs>90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Verve</vt:lpstr>
      <vt:lpstr>IDENTIFICATION OF THE DYNAMIC MODEL OF THE ECONOMy OF ITALY</vt:lpstr>
      <vt:lpstr>Content:</vt:lpstr>
      <vt:lpstr>Problem definition</vt:lpstr>
      <vt:lpstr>Problem formulation</vt:lpstr>
      <vt:lpstr>Problem formulation</vt:lpstr>
      <vt:lpstr>Problem formulation</vt:lpstr>
      <vt:lpstr>Problem formulation</vt:lpstr>
      <vt:lpstr>Adjustment of parameters</vt:lpstr>
      <vt:lpstr>Adjustment of L (employment)</vt:lpstr>
      <vt:lpstr> </vt:lpstr>
      <vt:lpstr>Numerical implementation and identification </vt:lpstr>
      <vt:lpstr>Graphical illustrations of I,E,J,Q,K,Y </vt:lpstr>
      <vt:lpstr>Forecasting</vt:lpstr>
      <vt:lpstr> </vt:lpstr>
      <vt:lpstr>Forecasting of L (employment)</vt:lpstr>
      <vt:lpstr>Basic scenario for L (employment)</vt:lpstr>
      <vt:lpstr> Real scenario for Y (gross domestic product)</vt:lpstr>
      <vt:lpstr> Real scenarios for K, Q</vt:lpstr>
      <vt:lpstr> Real scenarios for E,I,J</vt:lpstr>
      <vt:lpstr>Growth scenario</vt:lpstr>
      <vt:lpstr>Growth scenario for L (employment)</vt:lpstr>
      <vt:lpstr>Growth scenario for Y (gross domestic product)</vt:lpstr>
      <vt:lpstr>Growth scenario for K, Q</vt:lpstr>
      <vt:lpstr>Growth scenario of E, I, J</vt:lpstr>
      <vt:lpstr>Literature</vt:lpstr>
      <vt:lpstr>Литература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THE DYNAMIC MODEL OF THE ECONOMy OF ITALY</dc:title>
  <dc:creator>Elle Campari</dc:creator>
  <cp:lastModifiedBy>olenev</cp:lastModifiedBy>
  <cp:revision>6</cp:revision>
  <dcterms:created xsi:type="dcterms:W3CDTF">2012-05-20T08:12:28Z</dcterms:created>
  <dcterms:modified xsi:type="dcterms:W3CDTF">2012-05-21T11:06:20Z</dcterms:modified>
</cp:coreProperties>
</file>