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0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 varScale="1">
        <p:scale>
          <a:sx n="75" d="100"/>
          <a:sy n="75" d="100"/>
        </p:scale>
        <p:origin x="-10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7FDEAD-6FCB-4866-97B5-842AAA926C44}" type="datetimeFigureOut">
              <a:rPr lang="ru-RU" smtClean="0"/>
              <a:t>21.05.2012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050B9-41C5-40FB-8B2F-8BBF81C14E9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7FDEAD-6FCB-4866-97B5-842AAA926C44}" type="datetimeFigureOut">
              <a:rPr lang="ru-RU" smtClean="0"/>
              <a:t>21.05.2012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050B9-41C5-40FB-8B2F-8BBF81C14E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7FDEAD-6FCB-4866-97B5-842AAA926C44}" type="datetimeFigureOut">
              <a:rPr lang="ru-RU" smtClean="0"/>
              <a:t>21.05.2012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050B9-41C5-40FB-8B2F-8BBF81C14E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DEAD-6FCB-4866-97B5-842AAA926C44}" type="datetimeFigureOut">
              <a:rPr lang="ru-RU" smtClean="0"/>
              <a:t>21.05.2012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050B9-41C5-40FB-8B2F-8BBF81C14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988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DEAD-6FCB-4866-97B5-842AAA926C44}" type="datetimeFigureOut">
              <a:rPr lang="ru-RU" smtClean="0"/>
              <a:t>21.05.2012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050B9-41C5-40FB-8B2F-8BBF81C14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339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DEAD-6FCB-4866-97B5-842AAA926C44}" type="datetimeFigureOut">
              <a:rPr lang="ru-RU" smtClean="0"/>
              <a:t>21.05.2012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050B9-41C5-40FB-8B2F-8BBF81C14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824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DEAD-6FCB-4866-97B5-842AAA926C44}" type="datetimeFigureOut">
              <a:rPr lang="ru-RU" smtClean="0"/>
              <a:t>21.05.2012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050B9-41C5-40FB-8B2F-8BBF81C14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993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DEAD-6FCB-4866-97B5-842AAA926C44}" type="datetimeFigureOut">
              <a:rPr lang="ru-RU" smtClean="0"/>
              <a:t>21.05.2012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050B9-41C5-40FB-8B2F-8BBF81C14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6865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DEAD-6FCB-4866-97B5-842AAA926C44}" type="datetimeFigureOut">
              <a:rPr lang="ru-RU" smtClean="0"/>
              <a:t>21.05.2012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050B9-41C5-40FB-8B2F-8BBF81C14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6799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DEAD-6FCB-4866-97B5-842AAA926C44}" type="datetimeFigureOut">
              <a:rPr lang="ru-RU" smtClean="0"/>
              <a:t>21.05.2012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050B9-41C5-40FB-8B2F-8BBF81C14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8488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DEAD-6FCB-4866-97B5-842AAA926C44}" type="datetimeFigureOut">
              <a:rPr lang="ru-RU" smtClean="0"/>
              <a:t>21.05.2012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050B9-41C5-40FB-8B2F-8BBF81C14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023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7FDEAD-6FCB-4866-97B5-842AAA926C44}" type="datetimeFigureOut">
              <a:rPr lang="ru-RU" smtClean="0"/>
              <a:t>21.05.2012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050B9-41C5-40FB-8B2F-8BBF81C14E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DEAD-6FCB-4866-97B5-842AAA926C44}" type="datetimeFigureOut">
              <a:rPr lang="ru-RU" smtClean="0"/>
              <a:t>21.05.2012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050B9-41C5-40FB-8B2F-8BBF81C14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2009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DEAD-6FCB-4866-97B5-842AAA926C44}" type="datetimeFigureOut">
              <a:rPr lang="ru-RU" smtClean="0"/>
              <a:t>21.05.2012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050B9-41C5-40FB-8B2F-8BBF81C14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8955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DEAD-6FCB-4866-97B5-842AAA926C44}" type="datetimeFigureOut">
              <a:rPr lang="ru-RU" smtClean="0"/>
              <a:t>21.05.2012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050B9-41C5-40FB-8B2F-8BBF81C14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103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7FDEAD-6FCB-4866-97B5-842AAA926C44}" type="datetimeFigureOut">
              <a:rPr lang="ru-RU" smtClean="0"/>
              <a:t>21.05.2012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050B9-41C5-40FB-8B2F-8BBF81C14E9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7FDEAD-6FCB-4866-97B5-842AAA926C44}" type="datetimeFigureOut">
              <a:rPr lang="ru-RU" smtClean="0"/>
              <a:t>21.05.2012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050B9-41C5-40FB-8B2F-8BBF81C14E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7FDEAD-6FCB-4866-97B5-842AAA926C44}" type="datetimeFigureOut">
              <a:rPr lang="ru-RU" smtClean="0"/>
              <a:t>21.05.2012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050B9-41C5-40FB-8B2F-8BBF81C14E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7FDEAD-6FCB-4866-97B5-842AAA926C44}" type="datetimeFigureOut">
              <a:rPr lang="ru-RU" smtClean="0"/>
              <a:t>21.05.2012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050B9-41C5-40FB-8B2F-8BBF81C14E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7FDEAD-6FCB-4866-97B5-842AAA926C44}" type="datetimeFigureOut">
              <a:rPr lang="ru-RU" smtClean="0"/>
              <a:t>21.05.2012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050B9-41C5-40FB-8B2F-8BBF81C14E9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7FDEAD-6FCB-4866-97B5-842AAA926C44}" type="datetimeFigureOut">
              <a:rPr lang="ru-RU" smtClean="0"/>
              <a:t>21.05.2012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050B9-41C5-40FB-8B2F-8BBF81C14E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7FDEAD-6FCB-4866-97B5-842AAA926C44}" type="datetimeFigureOut">
              <a:rPr lang="ru-RU" smtClean="0"/>
              <a:t>21.05.2012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7050B9-41C5-40FB-8B2F-8BBF81C14E9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5000"/>
            <a:lum/>
          </a:blip>
          <a:srcRect/>
          <a:stretch>
            <a:fillRect l="-11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57FDEAD-6FCB-4866-97B5-842AAA926C44}" type="datetimeFigureOut">
              <a:rPr lang="ru-RU" smtClean="0"/>
              <a:t>21.05.2012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27050B9-41C5-40FB-8B2F-8BBF81C14E9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FDEAD-6FCB-4866-97B5-842AAA926C44}" type="datetimeFigureOut">
              <a:rPr lang="ru-RU" smtClean="0"/>
              <a:t>21.05.2012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050B9-41C5-40FB-8B2F-8BBF81C14E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73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1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Ramsey’s model for the economy of China.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4653136"/>
            <a:ext cx="6400800" cy="841648"/>
          </a:xfrm>
        </p:spPr>
        <p:txBody>
          <a:bodyPr>
            <a:noAutofit/>
          </a:bodyPr>
          <a:lstStyle/>
          <a:p>
            <a:pPr algn="r"/>
            <a:r>
              <a:rPr lang="en-US" sz="2800" dirty="0" smtClean="0">
                <a:solidFill>
                  <a:schemeClr val="tx1"/>
                </a:solidFill>
              </a:rPr>
              <a:t>Performed by </a:t>
            </a:r>
            <a:r>
              <a:rPr lang="en-US" sz="2800" dirty="0" err="1" smtClean="0">
                <a:solidFill>
                  <a:schemeClr val="tx1"/>
                </a:solidFill>
              </a:rPr>
              <a:t>Gaynullina</a:t>
            </a:r>
            <a:r>
              <a:rPr lang="en-US" sz="2800" dirty="0" smtClean="0">
                <a:solidFill>
                  <a:schemeClr val="tx1"/>
                </a:solidFill>
              </a:rPr>
              <a:t> Dina</a:t>
            </a:r>
          </a:p>
          <a:p>
            <a:pPr algn="r"/>
            <a:r>
              <a:rPr lang="en-US" sz="2800" dirty="0" smtClean="0">
                <a:solidFill>
                  <a:schemeClr val="tx1"/>
                </a:solidFill>
              </a:rPr>
              <a:t>NM-401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94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900" dirty="0"/>
              <a:t>Selection of </a:t>
            </a:r>
            <a:r>
              <a:rPr lang="en-US" sz="3900" dirty="0" smtClean="0"/>
              <a:t>parameters</a:t>
            </a:r>
            <a:r>
              <a:rPr lang="ru-RU" sz="3900" dirty="0" smtClean="0"/>
              <a:t> </a:t>
            </a:r>
            <a:r>
              <a:rPr lang="ru-RU" sz="3900" dirty="0">
                <a:solidFill>
                  <a:schemeClr val="accent3"/>
                </a:solidFill>
              </a:rPr>
              <a:t>(подгонка параметров)</a:t>
            </a:r>
            <a:endParaRPr lang="ru-RU" sz="39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800" b="1" dirty="0"/>
              <a:t>The relative price index </a:t>
            </a:r>
            <a:r>
              <a:rPr lang="en-US" sz="2800" b="1" dirty="0" smtClean="0"/>
              <a:t>for investments</a:t>
            </a: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chemeClr val="accent3"/>
                </a:solidFill>
              </a:rPr>
              <a:t>(индекс относительных цен для инвестиций)</a:t>
            </a:r>
            <a:endParaRPr lang="en-US" sz="2800" b="1" dirty="0" smtClean="0">
              <a:solidFill>
                <a:schemeClr val="accent3"/>
              </a:solidFill>
            </a:endParaRPr>
          </a:p>
          <a:p>
            <a:pPr marL="82296" indent="0">
              <a:buNone/>
            </a:pPr>
            <a:r>
              <a:rPr lang="ru-RU" sz="2400" b="1" dirty="0"/>
              <a:t>π</a:t>
            </a:r>
            <a:r>
              <a:rPr lang="en-US" sz="2400" b="1" baseline="-25000" dirty="0"/>
              <a:t>J</a:t>
            </a:r>
            <a:r>
              <a:rPr lang="en-US" sz="2400" b="1" dirty="0"/>
              <a:t>(t)</a:t>
            </a:r>
            <a:r>
              <a:rPr lang="en-US" sz="2400" dirty="0"/>
              <a:t> = 1+0.05497*sin(1.209*(t-2003)+ 0.3285)./(t-2002)+ 0.003654*(t-2003)- </a:t>
            </a:r>
            <a:r>
              <a:rPr lang="en-US" sz="2400" dirty="0" smtClean="0"/>
              <a:t>0.05497*sin(0.3285)           (</a:t>
            </a:r>
            <a:r>
              <a:rPr lang="en-US" sz="2400" dirty="0" smtClean="0"/>
              <a:t>17)</a:t>
            </a:r>
            <a:endParaRPr lang="en-US" sz="2400" dirty="0" smtClean="0"/>
          </a:p>
          <a:p>
            <a:pPr marL="82296" indent="0">
              <a:buNone/>
            </a:pPr>
            <a:endParaRPr lang="ru-RU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852936"/>
            <a:ext cx="6264696" cy="3874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445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900" dirty="0"/>
              <a:t>Numerical </a:t>
            </a:r>
            <a:r>
              <a:rPr lang="en-US" sz="3900" dirty="0" smtClean="0"/>
              <a:t>implementation</a:t>
            </a:r>
            <a:r>
              <a:rPr lang="ru-RU" sz="3900" dirty="0" smtClean="0"/>
              <a:t> </a:t>
            </a:r>
            <a:r>
              <a:rPr lang="ru-RU" sz="3900" dirty="0" smtClean="0">
                <a:solidFill>
                  <a:schemeClr val="accent3"/>
                </a:solidFill>
              </a:rPr>
              <a:t>(численная реализация)</a:t>
            </a:r>
            <a:endParaRPr lang="ru-RU" sz="3900" dirty="0">
              <a:solidFill>
                <a:schemeClr val="accent3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800" dirty="0"/>
                  <a:t>Pearson's correlation coefficient D</a:t>
                </a:r>
                <a:r>
                  <a:rPr lang="ru-RU" sz="2800" dirty="0"/>
                  <a:t>(</a:t>
                </a:r>
                <a:r>
                  <a:rPr lang="en-US" sz="2800" dirty="0"/>
                  <a:t>X</a:t>
                </a:r>
                <a:r>
                  <a:rPr lang="ru-RU" sz="2800" dirty="0"/>
                  <a:t>,</a:t>
                </a:r>
                <a:r>
                  <a:rPr lang="en-US" sz="2800" dirty="0"/>
                  <a:t>Y</a:t>
                </a:r>
                <a:r>
                  <a:rPr lang="ru-RU" sz="2800" dirty="0" smtClean="0"/>
                  <a:t>) </a:t>
                </a:r>
                <a:r>
                  <a:rPr lang="ru-RU" sz="2800" dirty="0" smtClean="0">
                    <a:solidFill>
                      <a:schemeClr val="accent3"/>
                    </a:solidFill>
                  </a:rPr>
                  <a:t>(коэффициент корреляции Пирсона)</a:t>
                </a:r>
                <a:endParaRPr lang="en-US" sz="2800" dirty="0" smtClean="0">
                  <a:solidFill>
                    <a:schemeClr val="accent3"/>
                  </a:solidFill>
                </a:endParaRPr>
              </a:p>
              <a:p>
                <a:pPr marL="82296" indent="0">
                  <a:buNone/>
                </a:pPr>
                <a:r>
                  <a:rPr lang="en-US" sz="2400" dirty="0"/>
                  <a:t>D(X,Y)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𝑛</m:t>
                        </m:r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  <m:sSub>
                          <m:sSub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  <m:r>
                          <a:rPr lang="en-US" sz="2400" i="1">
                            <a:latin typeface="Cambria Math"/>
                          </a:rPr>
                          <m:t>)−(</m:t>
                        </m:r>
                        <m:nary>
                          <m:naryPr>
                            <m:chr m:val="∑"/>
                            <m:limLoc m:val="undOvr"/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𝑡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400" i="1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ru-RU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sz="2400" i="1">
                                <a:latin typeface="Cambria Math"/>
                              </a:rPr>
                              <m:t>)(</m:t>
                            </m:r>
                            <m:nary>
                              <m:naryPr>
                                <m:chr m:val="∑"/>
                                <m:limLoc m:val="undOvr"/>
                                <m:ctrlPr>
                                  <a:rPr lang="ru-RU" sz="2400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sz="2400" i="1">
                                    <a:latin typeface="Cambria Math"/>
                                  </a:rPr>
                                  <m:t>𝑛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ru-RU" sz="2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n-US" sz="2400" i="1">
                                    <a:latin typeface="Cambria Math"/>
                                  </a:rPr>
                                  <m:t>)</m:t>
                                </m:r>
                              </m:e>
                            </m:nary>
                          </m:e>
                        </m:nary>
                      </m:num>
                      <m:den>
                        <m:rad>
                          <m:radPr>
                            <m:degHide m:val="on"/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ru-RU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ru-RU" sz="2400" i="1">
                                    <a:latin typeface="Cambria Math"/>
                                  </a:rPr>
                                  <m:t>𝑛</m:t>
                                </m:r>
                                <m:sSub>
                                  <m:sSubPr>
                                    <m:ctrlPr>
                                      <a:rPr lang="ru-RU" sz="24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2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ru-RU" sz="2400" i="1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ru-RU" sz="24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ru-RU" sz="2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ru-RU" sz="2400" i="1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  <m:sup>
                                    <m:r>
                                      <a:rPr lang="ru-RU" sz="2400" i="1">
                                        <a:latin typeface="Cambria Math"/>
                                      </a:rPr>
                                      <m:t>𝑇</m:t>
                                    </m:r>
                                  </m:sup>
                                </m:sSubSup>
                                <m:r>
                                  <a:rPr lang="en-US" sz="2400" i="1">
                                    <a:latin typeface="Cambria Math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ru-RU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(</m:t>
                                    </m:r>
                                    <m:nary>
                                      <m:naryPr>
                                        <m:chr m:val="∑"/>
                                        <m:limLoc m:val="undOvr"/>
                                        <m:ctrlPr>
                                          <a:rPr lang="ru-RU" sz="2400" i="1">
                                            <a:latin typeface="Cambria Math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a:rPr lang="ru-RU" sz="2400" i="1">
                                            <a:latin typeface="Cambria Math"/>
                                          </a:rPr>
                                          <m:t>𝑡</m:t>
                                        </m:r>
                                        <m:r>
                                          <a:rPr lang="en-US" sz="2400" i="1">
                                            <a:latin typeface="Cambria Math"/>
                                          </a:rPr>
                                          <m:t>=1</m:t>
                                        </m:r>
                                      </m:sub>
                                      <m:sup>
                                        <m:r>
                                          <a:rPr lang="ru-RU" sz="2400" i="1">
                                            <a:latin typeface="Cambria Math"/>
                                          </a:rPr>
                                          <m:t>𝑛</m:t>
                                        </m:r>
                                      </m:sup>
                                      <m:e>
                                        <m:sSub>
                                          <m:sSubPr>
                                            <m:ctrlPr>
                                              <a:rPr lang="ru-RU" sz="2400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ru-RU" sz="2400" i="1">
                                                <a:latin typeface="Cambria Math"/>
                                              </a:rPr>
                                              <m:t>𝑋</m:t>
                                            </m:r>
                                          </m:e>
                                          <m:sub>
                                            <m:r>
                                              <a:rPr lang="ru-RU" sz="2400" i="1">
                                                <a:latin typeface="Cambria Math"/>
                                              </a:rPr>
                                              <m:t>𝑡</m:t>
                                            </m:r>
                                          </m:sub>
                                        </m:sSub>
                                        <m:r>
                                          <a:rPr lang="en-US" sz="2400" i="1">
                                            <a:latin typeface="Cambria Math"/>
                                          </a:rPr>
                                          <m:t>)</m:t>
                                        </m:r>
                                      </m:e>
                                    </m:nary>
                                  </m:e>
                                  <m:sup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  <m:r>
                              <a:rPr lang="en-US" sz="2400" i="1">
                                <a:latin typeface="Cambria Math"/>
                              </a:rPr>
                              <m:t> [</m:t>
                            </m:r>
                            <m:r>
                              <a:rPr lang="ru-RU" sz="2400" i="1">
                                <a:latin typeface="Cambria Math"/>
                              </a:rPr>
                              <m:t>𝑛</m:t>
                            </m:r>
                            <m:sSub>
                              <m:sSubPr>
                                <m:ctrlPr>
                                  <a:rPr lang="ru-RU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400" i="1">
                                    <a:latin typeface="Cambria Math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ru-RU" sz="2400" i="1">
                                    <a:latin typeface="Cambria Math"/>
                                  </a:rPr>
                                  <m:t>𝑡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ru-RU" sz="24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ru-RU" sz="2400" i="1">
                                    <a:latin typeface="Cambria Math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ru-RU" sz="2400" i="1">
                                    <a:latin typeface="Cambria Math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ru-RU" sz="2400" i="1">
                                    <a:latin typeface="Cambria Math"/>
                                  </a:rPr>
                                  <m:t>𝑇</m:t>
                                </m:r>
                              </m:sup>
                            </m:sSubSup>
                            <m:r>
                              <a:rPr lang="en-US" sz="2400" i="1">
                                <a:latin typeface="Cambria Math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ru-RU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(</m:t>
                                </m:r>
                                <m:nary>
                                  <m:naryPr>
                                    <m:chr m:val="∑"/>
                                    <m:limLoc m:val="undOvr"/>
                                    <m:ctrlPr>
                                      <a:rPr lang="ru-RU" sz="2400" i="1">
                                        <a:latin typeface="Cambria Math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ru-RU" sz="2400" i="1">
                                        <a:latin typeface="Cambria Math"/>
                                      </a:rPr>
                                      <m:t>𝑡</m:t>
                                    </m:r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ru-RU" sz="2400" i="1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  <m:e>
                                    <m:sSub>
                                      <m:sSubPr>
                                        <m:ctrlPr>
                                          <a:rPr lang="ru-RU" sz="2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2400" i="1">
                                            <a:latin typeface="Cambria Math"/>
                                          </a:rPr>
                                          <m:t>𝑌</m:t>
                                        </m:r>
                                      </m:e>
                                      <m:sub>
                                        <m:r>
                                          <a:rPr lang="ru-RU" sz="2400" i="1">
                                            <a:latin typeface="Cambria Math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  <m:sup>
                                <m:r>
                                  <a:rPr lang="en-US" sz="24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/>
                              </a:rPr>
                              <m:t>]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 smtClean="0"/>
                  <a:t>         (</a:t>
                </a:r>
                <a:r>
                  <a:rPr lang="en-US" sz="2400" dirty="0" smtClean="0"/>
                  <a:t>18)</a:t>
                </a:r>
                <a:endParaRPr lang="en-US" sz="2400" dirty="0" smtClean="0"/>
              </a:p>
              <a:p>
                <a:pPr marL="82296" indent="0">
                  <a:buNone/>
                </a:pPr>
                <a:endParaRPr lang="en-US" sz="2400" dirty="0" smtClean="0"/>
              </a:p>
              <a:p>
                <a:r>
                  <a:rPr lang="en-US" sz="2800" dirty="0"/>
                  <a:t>coefficient of </a:t>
                </a:r>
                <a:r>
                  <a:rPr lang="en-US" sz="2800" dirty="0" smtClean="0"/>
                  <a:t>proximity</a:t>
                </a:r>
                <a:r>
                  <a:rPr lang="ru-RU" sz="2800" dirty="0"/>
                  <a:t> </a:t>
                </a:r>
                <a:r>
                  <a:rPr lang="ru-RU" sz="2800" dirty="0" smtClean="0">
                    <a:solidFill>
                      <a:schemeClr val="accent3"/>
                    </a:solidFill>
                  </a:rPr>
                  <a:t>(коэффициент близости)</a:t>
                </a:r>
                <a:r>
                  <a:rPr lang="ru-RU" sz="2800" dirty="0" smtClean="0"/>
                  <a:t> </a:t>
                </a:r>
                <a:r>
                  <a:rPr lang="en-US" sz="2800" dirty="0" smtClean="0"/>
                  <a:t>U</a:t>
                </a:r>
                <a:r>
                  <a:rPr lang="ru-RU" sz="2800" dirty="0"/>
                  <a:t>(</a:t>
                </a:r>
                <a:r>
                  <a:rPr lang="en-US" sz="2800" dirty="0"/>
                  <a:t>X</a:t>
                </a:r>
                <a:r>
                  <a:rPr lang="ru-RU" sz="2800" dirty="0"/>
                  <a:t>,</a:t>
                </a:r>
                <a:r>
                  <a:rPr lang="en-US" sz="2800" dirty="0"/>
                  <a:t>Y</a:t>
                </a:r>
                <a:r>
                  <a:rPr lang="ru-RU" sz="2800" dirty="0"/>
                  <a:t>) = 1- </a:t>
                </a:r>
                <a:r>
                  <a:rPr lang="en-US" sz="2800" dirty="0"/>
                  <a:t>E</a:t>
                </a:r>
                <a:r>
                  <a:rPr lang="ru-RU" sz="2800" dirty="0"/>
                  <a:t>(</a:t>
                </a:r>
                <a:r>
                  <a:rPr lang="en-US" sz="2800" dirty="0"/>
                  <a:t>X</a:t>
                </a:r>
                <a:r>
                  <a:rPr lang="ru-RU" sz="2800" dirty="0"/>
                  <a:t>,</a:t>
                </a:r>
                <a:r>
                  <a:rPr lang="en-US" sz="2800" dirty="0"/>
                  <a:t>Y</a:t>
                </a:r>
                <a:r>
                  <a:rPr lang="ru-RU" sz="2800" dirty="0" smtClean="0"/>
                  <a:t>)</a:t>
                </a:r>
                <a:r>
                  <a:rPr lang="en-US" sz="2800" dirty="0" smtClean="0"/>
                  <a:t>, where </a:t>
                </a:r>
                <a:r>
                  <a:rPr lang="en-US" sz="2800" dirty="0"/>
                  <a:t>E</a:t>
                </a:r>
                <a:r>
                  <a:rPr lang="ru-RU" sz="2800" dirty="0"/>
                  <a:t>(</a:t>
                </a:r>
                <a:r>
                  <a:rPr lang="en-US" sz="2800" dirty="0"/>
                  <a:t>X</a:t>
                </a:r>
                <a:r>
                  <a:rPr lang="ru-RU" sz="2800" dirty="0"/>
                  <a:t>,</a:t>
                </a:r>
                <a:r>
                  <a:rPr lang="en-US" sz="2800" dirty="0"/>
                  <a:t>Y</a:t>
                </a:r>
                <a:r>
                  <a:rPr lang="ru-RU" sz="2800" dirty="0" smtClean="0"/>
                  <a:t>)</a:t>
                </a:r>
                <a:r>
                  <a:rPr lang="en-US" sz="2800" dirty="0" smtClean="0"/>
                  <a:t> – </a:t>
                </a:r>
                <a:r>
                  <a:rPr lang="en-US" sz="2800" dirty="0" err="1" smtClean="0"/>
                  <a:t>Theil’s</a:t>
                </a:r>
                <a:r>
                  <a:rPr lang="en-US" sz="2800" dirty="0" smtClean="0"/>
                  <a:t> index</a:t>
                </a:r>
                <a:r>
                  <a:rPr lang="ru-RU" sz="2800" dirty="0" smtClean="0"/>
                  <a:t> </a:t>
                </a:r>
                <a:r>
                  <a:rPr lang="ru-RU" sz="2800" dirty="0" smtClean="0">
                    <a:solidFill>
                      <a:schemeClr val="accent3"/>
                    </a:solidFill>
                  </a:rPr>
                  <a:t>(индекс </a:t>
                </a:r>
                <a:r>
                  <a:rPr lang="ru-RU" sz="2800" dirty="0" err="1" smtClean="0">
                    <a:solidFill>
                      <a:schemeClr val="accent3"/>
                    </a:solidFill>
                  </a:rPr>
                  <a:t>Тейла</a:t>
                </a:r>
                <a:r>
                  <a:rPr lang="ru-RU" sz="2800" dirty="0" smtClean="0">
                    <a:solidFill>
                      <a:schemeClr val="accent3"/>
                    </a:solidFill>
                  </a:rPr>
                  <a:t>)</a:t>
                </a:r>
                <a:endParaRPr lang="en-US" sz="2800" dirty="0" smtClean="0">
                  <a:solidFill>
                    <a:schemeClr val="accent3"/>
                  </a:solidFill>
                </a:endParaRPr>
              </a:p>
              <a:p>
                <a:pPr marL="82296" indent="0">
                  <a:buNone/>
                </a:pPr>
                <a:r>
                  <a:rPr lang="en-US" sz="2400" dirty="0"/>
                  <a:t>U(X,Y)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limLoc m:val="undOvr"/>
                                <m:ctrlPr>
                                  <a:rPr lang="ru-RU" sz="2400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sz="2400" i="1">
                                    <a:latin typeface="Cambria Math"/>
                                  </a:rPr>
                                  <m:t>𝑛</m:t>
                                </m:r>
                              </m:sup>
                              <m:e>
                                <m:sSup>
                                  <m:sSupPr>
                                    <m:ctrlPr>
                                      <a:rPr lang="ru-RU" sz="24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ru-RU" sz="2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/>
                                          </a:rPr>
                                          <m:t>𝑋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ru-RU" sz="24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>
                                            <a:latin typeface="Cambria Math"/>
                                          </a:rPr>
                                          <m:t>𝑌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nary>
                          </m:num>
                          <m:den>
                            <m:nary>
                              <m:naryPr>
                                <m:chr m:val="∑"/>
                                <m:limLoc m:val="undOvr"/>
                                <m:ctrlPr>
                                  <a:rPr lang="ru-RU" sz="2400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sz="2400" i="1">
                                    <a:latin typeface="Cambria Math"/>
                                  </a:rPr>
                                  <m:t>𝑛</m:t>
                                </m:r>
                              </m:sup>
                              <m:e>
                                <m:sSubSup>
                                  <m:sSubSupPr>
                                    <m:ctrlPr>
                                      <a:rPr lang="ru-RU" sz="24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  <m:sup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2400" i="1">
                                    <a:latin typeface="Cambria Math"/>
                                  </a:rPr>
                                  <m:t>+</m:t>
                                </m:r>
                                <m:nary>
                                  <m:naryPr>
                                    <m:chr m:val="∑"/>
                                    <m:limLoc m:val="undOvr"/>
                                    <m:ctrlPr>
                                      <a:rPr lang="ru-RU" sz="2400" i="1">
                                        <a:latin typeface="Cambria Math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𝑡</m:t>
                                    </m:r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=1</m:t>
                                    </m:r>
                                  </m:sub>
                                  <m:sup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  <m:e>
                                    <m:sSubSup>
                                      <m:sSubSupPr>
                                        <m:ctrlPr>
                                          <a:rPr lang="ru-RU" sz="2400" i="1"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400" i="1">
                                            <a:latin typeface="Cambria Math"/>
                                          </a:rPr>
                                          <m:t>𝑌</m:t>
                                        </m:r>
                                      </m:e>
                                      <m:sub>
                                        <m:r>
                                          <a:rPr lang="en-US" sz="2400" i="1">
                                            <a:latin typeface="Cambria Math"/>
                                          </a:rPr>
                                          <m:t>𝑡</m:t>
                                        </m:r>
                                      </m:sub>
                                      <m:sup>
                                        <m:r>
                                          <a:rPr lang="en-US" sz="2400" i="1">
                                            <a:latin typeface="Cambria Math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e>
                                </m:nary>
                              </m:e>
                            </m:nary>
                          </m:den>
                        </m:f>
                      </m:e>
                    </m:rad>
                  </m:oMath>
                </a14:m>
                <a:r>
                  <a:rPr lang="en-US" sz="2400" dirty="0" smtClean="0"/>
                  <a:t>                                      (</a:t>
                </a:r>
                <a:r>
                  <a:rPr lang="en-US" sz="2400" dirty="0" smtClean="0"/>
                  <a:t>19)</a:t>
                </a:r>
                <a:endParaRPr lang="en-US" sz="2400" dirty="0" smtClean="0"/>
              </a:p>
              <a:p>
                <a:pPr marL="82296" indent="0">
                  <a:buNone/>
                </a:pPr>
                <a:endParaRPr lang="ru-RU" sz="24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" t="-13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326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900" dirty="0"/>
              <a:t>Numerical </a:t>
            </a:r>
            <a:r>
              <a:rPr lang="en-US" sz="3900" dirty="0" smtClean="0"/>
              <a:t>implementation</a:t>
            </a:r>
            <a:r>
              <a:rPr lang="ru-RU" sz="3900" dirty="0" smtClean="0"/>
              <a:t> </a:t>
            </a:r>
            <a:r>
              <a:rPr lang="ru-RU" sz="3900" dirty="0" smtClean="0">
                <a:solidFill>
                  <a:schemeClr val="accent3"/>
                </a:solidFill>
              </a:rPr>
              <a:t>(численная реализация)</a:t>
            </a:r>
            <a:endParaRPr lang="ru-RU" sz="3900" dirty="0">
              <a:solidFill>
                <a:schemeClr val="accent3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sz="2800" dirty="0"/>
                  <a:t>convolution of the </a:t>
                </a:r>
                <a:r>
                  <a:rPr lang="en-US" sz="2800" dirty="0" smtClean="0"/>
                  <a:t>coefficients of proximity and correlation</a:t>
                </a:r>
                <a:r>
                  <a:rPr lang="ru-RU" sz="2800" dirty="0" smtClean="0"/>
                  <a:t> </a:t>
                </a:r>
                <a:r>
                  <a:rPr lang="ru-RU" sz="2800" dirty="0" smtClean="0">
                    <a:solidFill>
                      <a:schemeClr val="accent3"/>
                    </a:solidFill>
                  </a:rPr>
                  <a:t>(свертка коэффициентов близости и корреляции)</a:t>
                </a:r>
                <a:endParaRPr lang="en-US" sz="2800" dirty="0" smtClean="0">
                  <a:solidFill>
                    <a:schemeClr val="accent3"/>
                  </a:solidFill>
                </a:endParaRPr>
              </a:p>
              <a:p>
                <a:pPr marL="82296" indent="0">
                  <a:buNone/>
                </a:pPr>
                <a:r>
                  <a:rPr lang="en-US" sz="2400" dirty="0"/>
                  <a:t>F 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ru-RU" sz="2400" i="1">
                            <a:latin typeface="Cambria Math"/>
                          </a:rPr>
                        </m:ctrlPr>
                      </m:radPr>
                      <m:deg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</a:rPr>
                          <m:t>𝑚</m:t>
                        </m:r>
                      </m:deg>
                      <m:e>
                        <m:nary>
                          <m:naryPr>
                            <m:chr m:val="∏"/>
                            <m:limLoc m:val="undOvr"/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𝑗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400" i="1">
                                <a:latin typeface="Cambria Math"/>
                              </a:rPr>
                              <m:t>𝑚</m:t>
                            </m:r>
                          </m:sup>
                          <m:e>
                            <m:sSub>
                              <m:sSubPr>
                                <m:ctrlPr>
                                  <a:rPr lang="ru-RU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ru-RU" sz="2400" i="1">
                                    <a:latin typeface="Cambria Math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̅"/>
                                    <m:ctrlPr>
                                      <a:rPr lang="ru-RU" sz="2400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 i="1">
                                        <a:latin typeface="Cambria Math"/>
                                      </a:rPr>
                                      <m:t>𝑎</m:t>
                                    </m:r>
                                  </m:e>
                                </m:acc>
                              </m:e>
                            </m:d>
                            <m:sSub>
                              <m:sSubPr>
                                <m:ctrlPr>
                                  <a:rPr lang="ru-RU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400" i="1">
                                <a:latin typeface="Cambria Math"/>
                              </a:rPr>
                              <m:t>(</m:t>
                            </m:r>
                            <m:acc>
                              <m:accPr>
                                <m:chr m:val="̅"/>
                                <m:ctrlPr>
                                  <a:rPr lang="ru-RU" sz="2400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𝑎</m:t>
                                </m:r>
                              </m:e>
                            </m:acc>
                            <m:r>
                              <a:rPr lang="en-US" sz="2400" i="1">
                                <a:latin typeface="Cambria Math"/>
                              </a:rPr>
                              <m:t>)</m:t>
                            </m:r>
                          </m:e>
                        </m:nary>
                      </m:e>
                    </m:rad>
                  </m:oMath>
                </a14:m>
                <a:r>
                  <a:rPr lang="en-US" sz="2400" dirty="0" smtClean="0"/>
                  <a:t>                </a:t>
                </a:r>
                <a:r>
                  <a:rPr lang="en-US" sz="2400" dirty="0" smtClean="0"/>
                  <a:t>(</a:t>
                </a:r>
                <a:r>
                  <a:rPr lang="en-US" sz="2400" dirty="0" smtClean="0"/>
                  <a:t>20</a:t>
                </a:r>
                <a:r>
                  <a:rPr lang="en-US" sz="2400" dirty="0" smtClean="0"/>
                  <a:t>)</a:t>
                </a:r>
                <a:endParaRPr lang="en-US" sz="2400" dirty="0" smtClean="0"/>
              </a:p>
              <a:p>
                <a:pPr marL="82296" indent="0">
                  <a:buNone/>
                </a:pPr>
                <a:r>
                  <a:rPr lang="en-US" sz="2400" dirty="0" smtClean="0"/>
                  <a:t>- </a:t>
                </a:r>
                <a:r>
                  <a:rPr lang="en-US" sz="2400" dirty="0"/>
                  <a:t>geometric mean of </a:t>
                </a:r>
                <a:r>
                  <a:rPr lang="en-US" sz="2400" dirty="0" smtClean="0"/>
                  <a:t>criterion of </a:t>
                </a:r>
                <a:r>
                  <a:rPr lang="en-US" sz="2400" dirty="0"/>
                  <a:t>proximity and </a:t>
                </a:r>
                <a:r>
                  <a:rPr lang="en-US" sz="2400" dirty="0" smtClean="0"/>
                  <a:t>correlation</a:t>
                </a:r>
                <a:r>
                  <a:rPr lang="ru-RU" sz="2400" dirty="0" smtClean="0"/>
                  <a:t> </a:t>
                </a:r>
                <a:r>
                  <a:rPr lang="ru-RU" sz="2400" dirty="0" smtClean="0">
                    <a:solidFill>
                      <a:schemeClr val="accent3"/>
                    </a:solidFill>
                  </a:rPr>
                  <a:t>(среднегеометрическое критерия близости и корреляции)</a:t>
                </a:r>
                <a:endParaRPr lang="en-US" sz="2400" dirty="0" smtClean="0">
                  <a:solidFill>
                    <a:schemeClr val="accent3"/>
                  </a:solidFill>
                </a:endParaRPr>
              </a:p>
              <a:p>
                <a:pPr marL="82296" indent="0">
                  <a:buNone/>
                </a:pPr>
                <a:endParaRPr lang="en-US" sz="2400" dirty="0" smtClean="0"/>
              </a:p>
              <a:p>
                <a:pPr marL="82296" indent="0">
                  <a:buNone/>
                </a:pPr>
                <a:r>
                  <a:rPr lang="en-US" sz="2400" dirty="0"/>
                  <a:t>F</a:t>
                </a:r>
                <a:r>
                  <a:rPr lang="ru-RU" sz="2400" dirty="0"/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4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400" dirty="0"/>
                  <a:t>)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/>
                      </a:rPr>
                      <m:t>—&gt;</m:t>
                    </m:r>
                  </m:oMath>
                </a14:m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𝑚𝑎𝑥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ru-RU" sz="24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𝑎</m:t>
                            </m:r>
                          </m:e>
                        </m:acc>
                        <m:r>
                          <a:rPr lang="ru-RU" sz="2400" i="1">
                            <a:latin typeface="Cambria Math"/>
                          </a:rPr>
                          <m:t> є</m:t>
                        </m:r>
                        <m:r>
                          <a:rPr lang="en-US" sz="2400" i="1">
                            <a:latin typeface="Cambria Math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sz="2400" dirty="0" smtClean="0"/>
                  <a:t>                          (</a:t>
                </a:r>
                <a:r>
                  <a:rPr lang="en-US" sz="2400" dirty="0" smtClean="0"/>
                  <a:t>21)</a:t>
                </a:r>
                <a:endParaRPr lang="en-US" sz="2400" dirty="0" smtClean="0"/>
              </a:p>
              <a:p>
                <a:pPr marL="82296" indent="0">
                  <a:buNone/>
                </a:pPr>
                <a:endParaRPr lang="en-US" sz="2400" dirty="0" smtClean="0"/>
              </a:p>
              <a:p>
                <a:pPr marL="82296" indent="0">
                  <a:buNone/>
                </a:pPr>
                <a:r>
                  <a:rPr lang="en-US" sz="2400" dirty="0"/>
                  <a:t>A = {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400" i="1">
                            <a:latin typeface="Cambria Math"/>
                          </a:rPr>
                        </m:ctrlPr>
                      </m:accPr>
                      <m:e>
                        <m:r>
                          <a:rPr lang="ru-RU" sz="2400" i="1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ru-RU" sz="2400" i="1">
                        <a:latin typeface="Cambria Math"/>
                      </a:rPr>
                      <m:t>є 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400" i="1"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ru-RU" sz="2400" i="1">
                            <a:latin typeface="Cambria Math"/>
                          </a:rPr>
                          <m:t>𝑁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: </m:t>
                    </m:r>
                    <m:sSubSup>
                      <m:sSubSupPr>
                        <m:ctrlPr>
                          <a:rPr lang="ru-RU" sz="2400" i="1">
                            <a:latin typeface="Cambria Math"/>
                          </a:rPr>
                        </m:ctrlPr>
                      </m:sSubSupPr>
                      <m:e>
                        <m:r>
                          <a:rPr lang="ru-RU" sz="2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ru-RU" sz="2400" i="1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n-US" sz="2400" i="1">
                            <a:latin typeface="Cambria Math"/>
                          </a:rPr>
                          <m:t>− </m:t>
                        </m:r>
                      </m:sup>
                    </m:sSubSup>
                    <m:r>
                      <a:rPr lang="en-US" sz="2400" i="1">
                        <a:latin typeface="Cambria Math"/>
                      </a:rPr>
                      <m:t>≤ </m:t>
                    </m:r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ru-RU" sz="24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 ≤ </m:t>
                    </m:r>
                    <m:sSubSup>
                      <m:sSubSupPr>
                        <m:ctrlPr>
                          <a:rPr lang="ru-RU" sz="2400" i="1">
                            <a:latin typeface="Cambria Math"/>
                          </a:rPr>
                        </m:ctrlPr>
                      </m:sSubSupPr>
                      <m:e>
                        <m:r>
                          <a:rPr lang="ru-RU" sz="24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ru-RU" sz="2400" i="1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n-US" sz="2400" i="1">
                            <a:latin typeface="Cambria Math"/>
                          </a:rPr>
                          <m:t>+</m:t>
                        </m:r>
                      </m:sup>
                    </m:sSubSup>
                    <m:r>
                      <a:rPr lang="en-US" sz="2400" i="1">
                        <a:latin typeface="Cambria Math"/>
                      </a:rPr>
                      <m:t>, 1≤</m:t>
                    </m:r>
                    <m:r>
                      <a:rPr lang="ru-RU" sz="2400" i="1">
                        <a:latin typeface="Cambria Math"/>
                      </a:rPr>
                      <m:t>𝑖</m:t>
                    </m:r>
                    <m:r>
                      <a:rPr lang="en-US" sz="2400" i="1">
                        <a:latin typeface="Cambria Math"/>
                      </a:rPr>
                      <m:t>≤</m:t>
                    </m:r>
                    <m:r>
                      <a:rPr lang="ru-RU" sz="2400" i="1">
                        <a:latin typeface="Cambria Math"/>
                      </a:rPr>
                      <m:t>𝑁</m:t>
                    </m:r>
                    <m:r>
                      <a:rPr lang="en-US" sz="2400" i="1">
                        <a:latin typeface="Cambria Math"/>
                      </a:rPr>
                      <m:t>}</m:t>
                    </m:r>
                  </m:oMath>
                </a14:m>
                <a:endParaRPr lang="ru-RU" sz="2400" dirty="0"/>
              </a:p>
              <a:p>
                <a:pPr marL="82296" indent="0">
                  <a:buNone/>
                </a:pPr>
                <a:endParaRPr lang="en-US" sz="2400" dirty="0"/>
              </a:p>
              <a:p>
                <a:pPr marL="82296" indent="0">
                  <a:buNone/>
                </a:pPr>
                <a:endParaRPr lang="ru-RU" sz="24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" t="-2160" r="-1463" b="-11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292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76672"/>
            <a:ext cx="7498080" cy="94096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dirty="0"/>
              <a:t>The result of the identification of the model and </a:t>
            </a:r>
            <a:r>
              <a:rPr lang="en-US" sz="3100" dirty="0" smtClean="0"/>
              <a:t>graphics</a:t>
            </a:r>
            <a:r>
              <a:rPr lang="ru-RU" sz="3100" dirty="0" smtClean="0"/>
              <a:t> </a:t>
            </a:r>
            <a:r>
              <a:rPr lang="ru-RU" sz="3100" dirty="0" smtClean="0">
                <a:solidFill>
                  <a:schemeClr val="accent3"/>
                </a:solidFill>
              </a:rPr>
              <a:t>(результат идентификации модели и графики)</a:t>
            </a:r>
            <a:r>
              <a:rPr lang="en-US" dirty="0">
                <a:solidFill>
                  <a:schemeClr val="accent3"/>
                </a:solidFill>
              </a:rPr>
              <a:t/>
            </a:r>
            <a:br>
              <a:rPr lang="en-US" dirty="0">
                <a:solidFill>
                  <a:schemeClr val="accent3"/>
                </a:solidFill>
              </a:rPr>
            </a:b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estimated and statistic data for </a:t>
            </a:r>
            <a:r>
              <a:rPr lang="en-US" sz="2400" b="1" dirty="0"/>
              <a:t>gross fixed capital</a:t>
            </a:r>
            <a:r>
              <a:rPr lang="ru-RU" sz="2400" b="1" dirty="0" smtClean="0"/>
              <a:t> </a:t>
            </a:r>
            <a:r>
              <a:rPr lang="en-US" sz="2400" b="1" dirty="0"/>
              <a:t>K</a:t>
            </a:r>
            <a:r>
              <a:rPr lang="ru-RU" sz="2400" b="1" dirty="0"/>
              <a:t>(</a:t>
            </a:r>
            <a:r>
              <a:rPr lang="en-US" sz="2400" b="1" dirty="0"/>
              <a:t>t</a:t>
            </a:r>
            <a:r>
              <a:rPr lang="ru-RU" sz="2400" b="1" dirty="0"/>
              <a:t>) </a:t>
            </a:r>
            <a:r>
              <a:rPr lang="en-US" sz="2400" b="1" dirty="0"/>
              <a:t>and output</a:t>
            </a:r>
            <a:r>
              <a:rPr lang="ru-RU" sz="2400" b="1" dirty="0"/>
              <a:t> </a:t>
            </a:r>
            <a:r>
              <a:rPr lang="en-US" sz="2400" b="1" dirty="0"/>
              <a:t>Y</a:t>
            </a:r>
            <a:r>
              <a:rPr lang="ru-RU" sz="2400" b="1" dirty="0"/>
              <a:t>(</a:t>
            </a:r>
            <a:r>
              <a:rPr lang="en-US" sz="2400" b="1" dirty="0"/>
              <a:t>t</a:t>
            </a:r>
            <a:r>
              <a:rPr lang="ru-RU" sz="2400" b="1" dirty="0" smtClean="0"/>
              <a:t>) </a:t>
            </a:r>
            <a:r>
              <a:rPr lang="ru-RU" sz="2400" b="1" dirty="0" smtClean="0">
                <a:solidFill>
                  <a:schemeClr val="accent3"/>
                </a:solidFill>
              </a:rPr>
              <a:t>(оцениваемые и статистические данные для основных фондов и выпуска)</a:t>
            </a:r>
            <a:endParaRPr lang="en-US" sz="2400" b="1" dirty="0" smtClean="0">
              <a:solidFill>
                <a:schemeClr val="accent3"/>
              </a:solidFill>
            </a:endParaRPr>
          </a:p>
          <a:p>
            <a:pPr marL="82296" indent="0">
              <a:buNone/>
            </a:pP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852936"/>
            <a:ext cx="5606956" cy="4005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085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692696"/>
            <a:ext cx="7498080" cy="5555704"/>
          </a:xfrm>
        </p:spPr>
        <p:txBody>
          <a:bodyPr>
            <a:normAutofit/>
          </a:bodyPr>
          <a:lstStyle/>
          <a:p>
            <a:r>
              <a:rPr lang="en-US" sz="2400" b="1" dirty="0"/>
              <a:t>estimated and statistic data </a:t>
            </a:r>
            <a:r>
              <a:rPr lang="en-US" sz="2400" b="1" dirty="0" smtClean="0"/>
              <a:t>for import and export</a:t>
            </a:r>
            <a:r>
              <a:rPr lang="ru-RU" sz="2400" b="1" dirty="0" smtClean="0"/>
              <a:t> </a:t>
            </a:r>
            <a:r>
              <a:rPr lang="ru-RU" sz="2400" b="1" dirty="0">
                <a:solidFill>
                  <a:schemeClr val="accent3"/>
                </a:solidFill>
              </a:rPr>
              <a:t>(оцениваемые и статистические данные для </a:t>
            </a:r>
            <a:r>
              <a:rPr lang="ru-RU" sz="2400" b="1" dirty="0" smtClean="0">
                <a:solidFill>
                  <a:schemeClr val="accent3"/>
                </a:solidFill>
              </a:rPr>
              <a:t> импорта и экспорта)</a:t>
            </a:r>
            <a:endParaRPr lang="en-US" sz="2400" b="1" dirty="0" smtClean="0"/>
          </a:p>
          <a:p>
            <a:pPr marL="82296" indent="0">
              <a:buNone/>
            </a:pPr>
            <a:endParaRPr lang="ru-R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739054"/>
            <a:ext cx="6051376" cy="4536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230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5771728"/>
          </a:xfrm>
        </p:spPr>
        <p:txBody>
          <a:bodyPr>
            <a:normAutofit/>
          </a:bodyPr>
          <a:lstStyle/>
          <a:p>
            <a:r>
              <a:rPr lang="en-US" sz="2400" b="1" dirty="0"/>
              <a:t>estimated and statistic data </a:t>
            </a:r>
            <a:r>
              <a:rPr lang="en-US" sz="2400" b="1" dirty="0" smtClean="0"/>
              <a:t>for investments and final consumption</a:t>
            </a:r>
            <a:r>
              <a:rPr lang="ru-RU" sz="2400" b="1" dirty="0" smtClean="0"/>
              <a:t> </a:t>
            </a:r>
            <a:r>
              <a:rPr lang="ru-RU" sz="2400" b="1" dirty="0">
                <a:solidFill>
                  <a:srgbClr val="C32D2E"/>
                </a:solidFill>
              </a:rPr>
              <a:t>(оцениваемые и статистические данные для </a:t>
            </a:r>
            <a:r>
              <a:rPr lang="ru-RU" sz="2400" b="1" dirty="0" smtClean="0">
                <a:solidFill>
                  <a:srgbClr val="C32D2E"/>
                </a:solidFill>
              </a:rPr>
              <a:t>инвестиций и конечного потребления)</a:t>
            </a:r>
            <a:endParaRPr lang="en-US" sz="2400" b="1" dirty="0" smtClean="0"/>
          </a:p>
          <a:p>
            <a:pPr marL="82296" indent="0">
              <a:buNone/>
            </a:pPr>
            <a:endParaRPr lang="ru-RU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492" y="1628800"/>
            <a:ext cx="6168876" cy="4624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225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Scenario experiments with the </a:t>
            </a:r>
            <a:r>
              <a:rPr lang="en-US" sz="3200" dirty="0" smtClean="0"/>
              <a:t>model</a:t>
            </a:r>
            <a:r>
              <a:rPr lang="ru-RU" sz="3200" dirty="0" smtClean="0"/>
              <a:t> </a:t>
            </a:r>
            <a:r>
              <a:rPr lang="ru-RU" sz="3200" dirty="0" smtClean="0">
                <a:solidFill>
                  <a:schemeClr val="accent3"/>
                </a:solidFill>
              </a:rPr>
              <a:t>(сценарные эксперименты с моделью)</a:t>
            </a:r>
            <a:endParaRPr lang="ru-RU" sz="3200" dirty="0">
              <a:solidFill>
                <a:schemeClr val="accent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Forecasting graphic of the relative index of prices for export</a:t>
            </a:r>
            <a:r>
              <a:rPr lang="ru-RU" sz="2200" dirty="0" smtClean="0"/>
              <a:t> </a:t>
            </a:r>
            <a:r>
              <a:rPr lang="en-US" sz="2200" dirty="0" smtClean="0"/>
              <a:t>and import 2003-2023</a:t>
            </a:r>
            <a:r>
              <a:rPr lang="ru-RU" sz="2200" dirty="0" smtClean="0"/>
              <a:t> </a:t>
            </a:r>
            <a:r>
              <a:rPr lang="ru-RU" sz="2200" dirty="0" smtClean="0">
                <a:solidFill>
                  <a:schemeClr val="accent3"/>
                </a:solidFill>
              </a:rPr>
              <a:t>( прогнозные графики индексов относительных цен для экспорта и импорта)</a:t>
            </a:r>
            <a:endParaRPr lang="en-US" sz="2200" dirty="0" smtClean="0">
              <a:solidFill>
                <a:schemeClr val="accent3"/>
              </a:solidFill>
            </a:endParaRPr>
          </a:p>
          <a:p>
            <a:pPr marL="82296" indent="0">
              <a:buNone/>
            </a:pPr>
            <a:endParaRPr lang="ru-RU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2636913"/>
            <a:ext cx="4337854" cy="302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1" y="2636913"/>
            <a:ext cx="4211960" cy="3172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92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88640"/>
            <a:ext cx="7498080" cy="6059760"/>
          </a:xfrm>
        </p:spPr>
        <p:txBody>
          <a:bodyPr/>
          <a:lstStyle/>
          <a:p>
            <a:r>
              <a:rPr lang="en-US" sz="2200" dirty="0"/>
              <a:t>Forecasting graphic of the relative index of prices for </a:t>
            </a:r>
            <a:r>
              <a:rPr lang="en-US" sz="2200" dirty="0" smtClean="0"/>
              <a:t>investments and employment 2003-2023</a:t>
            </a:r>
            <a:r>
              <a:rPr lang="ru-RU" sz="2200" dirty="0" smtClean="0"/>
              <a:t> </a:t>
            </a:r>
            <a:r>
              <a:rPr lang="ru-RU" sz="2200" dirty="0" smtClean="0">
                <a:solidFill>
                  <a:schemeClr val="accent3"/>
                </a:solidFill>
              </a:rPr>
              <a:t>(прогнозные графики для индекса относительных цен для</a:t>
            </a:r>
            <a:r>
              <a:rPr lang="en-US" sz="2200" dirty="0" smtClean="0">
                <a:solidFill>
                  <a:schemeClr val="accent3"/>
                </a:solidFill>
              </a:rPr>
              <a:t> </a:t>
            </a:r>
            <a:r>
              <a:rPr lang="ru-RU" sz="2200" dirty="0" smtClean="0">
                <a:solidFill>
                  <a:schemeClr val="accent3"/>
                </a:solidFill>
              </a:rPr>
              <a:t>инвестиций</a:t>
            </a:r>
            <a:r>
              <a:rPr lang="en-US" sz="2200" dirty="0" smtClean="0">
                <a:solidFill>
                  <a:schemeClr val="accent3"/>
                </a:solidFill>
              </a:rPr>
              <a:t> </a:t>
            </a:r>
            <a:r>
              <a:rPr lang="ru-RU" sz="2200" dirty="0" smtClean="0">
                <a:solidFill>
                  <a:schemeClr val="accent3"/>
                </a:solidFill>
              </a:rPr>
              <a:t>и занятости населения)</a:t>
            </a:r>
            <a:endParaRPr lang="en-US" sz="2200" dirty="0" smtClean="0">
              <a:solidFill>
                <a:schemeClr val="accent3"/>
              </a:solidFill>
            </a:endParaRP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16832"/>
            <a:ext cx="4680520" cy="3165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956243"/>
            <a:ext cx="4233329" cy="3173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568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200" dirty="0"/>
              <a:t>T</a:t>
            </a:r>
            <a:r>
              <a:rPr lang="en-US" sz="2200" dirty="0" smtClean="0"/>
              <a:t>he </a:t>
            </a:r>
            <a:r>
              <a:rPr lang="en-US" sz="2200" dirty="0"/>
              <a:t>comparison of the </a:t>
            </a:r>
            <a:r>
              <a:rPr lang="en-US" sz="2200" dirty="0" smtClean="0"/>
              <a:t>basic (</a:t>
            </a:r>
            <a:r>
              <a:rPr lang="en-US" sz="2200" dirty="0">
                <a:solidFill>
                  <a:prstClr val="black"/>
                </a:solidFill>
              </a:rPr>
              <a:t>pessimistic</a:t>
            </a:r>
            <a:r>
              <a:rPr lang="en-US" sz="2200" dirty="0"/>
              <a:t>) and the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/>
              <a:t>optimistic forecasts</a:t>
            </a:r>
            <a:r>
              <a:rPr lang="ru-RU" sz="2200" dirty="0"/>
              <a:t> </a:t>
            </a:r>
            <a:r>
              <a:rPr lang="ru-RU" sz="2200" dirty="0">
                <a:solidFill>
                  <a:schemeClr val="accent3"/>
                </a:solidFill>
              </a:rPr>
              <a:t>(сценарные эксперименты с моделью: сравнение базового (пессимистического) и оптимистического прогнозов)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Forecasting </a:t>
            </a:r>
            <a:r>
              <a:rPr lang="en-US" sz="2400" dirty="0"/>
              <a:t>graphic </a:t>
            </a:r>
            <a:r>
              <a:rPr lang="en-US" sz="2400" dirty="0" smtClean="0"/>
              <a:t>of  GDR Y(t</a:t>
            </a:r>
            <a:r>
              <a:rPr lang="en-US" sz="2400" dirty="0"/>
              <a:t>) and gross fixed capital K(t) 2003-2023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chemeClr val="accent3"/>
                </a:solidFill>
              </a:rPr>
              <a:t>( прогнозные графики ВВП</a:t>
            </a:r>
            <a:r>
              <a:rPr lang="en-US" sz="2400" dirty="0" smtClean="0">
                <a:solidFill>
                  <a:schemeClr val="accent3"/>
                </a:solidFill>
              </a:rPr>
              <a:t> </a:t>
            </a:r>
            <a:r>
              <a:rPr lang="ru-RU" sz="2400" dirty="0" smtClean="0">
                <a:solidFill>
                  <a:schemeClr val="accent3"/>
                </a:solidFill>
              </a:rPr>
              <a:t>и основных фондов)</a:t>
            </a:r>
            <a:endParaRPr lang="en-US" sz="2400" dirty="0" smtClean="0">
              <a:solidFill>
                <a:schemeClr val="accent3"/>
              </a:solidFill>
            </a:endParaRPr>
          </a:p>
          <a:p>
            <a:pPr marL="82296" indent="0">
              <a:buNone/>
            </a:pPr>
            <a:endParaRPr lang="ru-RU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708920"/>
            <a:ext cx="5284765" cy="3683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819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5771728"/>
          </a:xfrm>
        </p:spPr>
        <p:txBody>
          <a:bodyPr/>
          <a:lstStyle/>
          <a:p>
            <a:r>
              <a:rPr lang="en-US" sz="2400" dirty="0"/>
              <a:t>Forecasting graphic of </a:t>
            </a:r>
            <a:r>
              <a:rPr lang="en-US" sz="2400" dirty="0" smtClean="0"/>
              <a:t>investments J(t</a:t>
            </a:r>
            <a:r>
              <a:rPr lang="en-US" sz="2400" dirty="0"/>
              <a:t>) </a:t>
            </a:r>
            <a:r>
              <a:rPr lang="en-US" sz="2400" dirty="0" smtClean="0"/>
              <a:t>and export E(t) 2003-2023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chemeClr val="accent3"/>
                </a:solidFill>
              </a:rPr>
              <a:t>(прогнозные графики для инвестиций и экспорта)</a:t>
            </a:r>
            <a:endParaRPr lang="en-US" sz="2400" dirty="0">
              <a:solidFill>
                <a:schemeClr val="accent3"/>
              </a:solidFill>
            </a:endParaRPr>
          </a:p>
          <a:p>
            <a:pPr marL="82296" indent="0">
              <a:buNone/>
            </a:pP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188" y="1852613"/>
            <a:ext cx="5423172" cy="3914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569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3"/>
                </a:solidFill>
              </a:rPr>
              <a:t>(содержание)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formulation of the task </a:t>
            </a:r>
            <a:r>
              <a:rPr lang="ru-RU" dirty="0" smtClean="0">
                <a:solidFill>
                  <a:schemeClr val="accent3"/>
                </a:solidFill>
              </a:rPr>
              <a:t>(постановка задачи)</a:t>
            </a:r>
            <a:endParaRPr lang="en-US" dirty="0" smtClean="0">
              <a:solidFill>
                <a:schemeClr val="accent3"/>
              </a:solidFill>
            </a:endParaRPr>
          </a:p>
          <a:p>
            <a:r>
              <a:rPr lang="en-US" dirty="0" smtClean="0"/>
              <a:t>Selection of parameters</a:t>
            </a:r>
            <a:r>
              <a:rPr lang="ru-RU" dirty="0" smtClean="0">
                <a:solidFill>
                  <a:schemeClr val="accent3"/>
                </a:solidFill>
              </a:rPr>
              <a:t>(подгонка параметров)</a:t>
            </a:r>
            <a:endParaRPr lang="en-US" dirty="0" smtClean="0">
              <a:solidFill>
                <a:schemeClr val="accent3"/>
              </a:solidFill>
            </a:endParaRPr>
          </a:p>
          <a:p>
            <a:r>
              <a:rPr lang="en-US" dirty="0" smtClean="0"/>
              <a:t>Numerical implementation</a:t>
            </a:r>
            <a:r>
              <a:rPr lang="ru-RU" dirty="0" smtClean="0">
                <a:solidFill>
                  <a:schemeClr val="accent3"/>
                </a:solidFill>
              </a:rPr>
              <a:t>(численная реализация)</a:t>
            </a:r>
            <a:endParaRPr lang="en-US" dirty="0" smtClean="0">
              <a:solidFill>
                <a:schemeClr val="accent3"/>
              </a:solidFill>
            </a:endParaRPr>
          </a:p>
          <a:p>
            <a:r>
              <a:rPr lang="en-US" dirty="0" smtClean="0"/>
              <a:t>The result of the identification of the model and graphics</a:t>
            </a:r>
            <a:r>
              <a:rPr lang="ru-RU" dirty="0" smtClean="0">
                <a:solidFill>
                  <a:schemeClr val="accent3"/>
                </a:solidFill>
              </a:rPr>
              <a:t>(результат  идентификации модели и графики)</a:t>
            </a:r>
            <a:endParaRPr lang="en-US" dirty="0" smtClean="0">
              <a:solidFill>
                <a:schemeClr val="accent3"/>
              </a:solidFill>
            </a:endParaRPr>
          </a:p>
          <a:p>
            <a:r>
              <a:rPr lang="en-US" dirty="0" smtClean="0"/>
              <a:t>Scenario experiments with the model: the comparison of the basic(</a:t>
            </a:r>
            <a:r>
              <a:rPr lang="en-US" dirty="0" smtClean="0">
                <a:solidFill>
                  <a:prstClr val="black"/>
                </a:solidFill>
              </a:rPr>
              <a:t>pessimistic</a:t>
            </a:r>
            <a:r>
              <a:rPr lang="en-US" dirty="0" smtClean="0"/>
              <a:t>) and the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/>
              <a:t>optimistic </a:t>
            </a:r>
            <a:r>
              <a:rPr lang="en-US" dirty="0" smtClean="0"/>
              <a:t>forecasts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3"/>
                </a:solidFill>
              </a:rPr>
              <a:t>(сценарные эксперименты с моделью: сравнение базового (пессимистического) и оптимистического прогнозов)</a:t>
            </a:r>
          </a:p>
        </p:txBody>
      </p:sp>
    </p:spTree>
    <p:extLst>
      <p:ext uri="{BB962C8B-B14F-4D97-AF65-F5344CB8AC3E}">
        <p14:creationId xmlns:p14="http://schemas.microsoft.com/office/powerpoint/2010/main" val="380040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548680"/>
            <a:ext cx="7498080" cy="5699720"/>
          </a:xfrm>
        </p:spPr>
        <p:txBody>
          <a:bodyPr/>
          <a:lstStyle/>
          <a:p>
            <a:r>
              <a:rPr lang="en-US" sz="2400" dirty="0"/>
              <a:t>Forecasting graphic of </a:t>
            </a:r>
            <a:r>
              <a:rPr lang="en-US" sz="2400" dirty="0" smtClean="0"/>
              <a:t>import I(t</a:t>
            </a:r>
            <a:r>
              <a:rPr lang="en-US" sz="2400" dirty="0"/>
              <a:t>) </a:t>
            </a:r>
            <a:r>
              <a:rPr lang="en-US" sz="2400" dirty="0" smtClean="0"/>
              <a:t>and  Q(t) 2003-2023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chemeClr val="accent3"/>
                </a:solidFill>
              </a:rPr>
              <a:t>(прогнозные графики для экспорта</a:t>
            </a:r>
            <a:r>
              <a:rPr lang="ru-RU" sz="2400" dirty="0">
                <a:solidFill>
                  <a:schemeClr val="accent3"/>
                </a:solidFill>
              </a:rPr>
              <a:t> </a:t>
            </a:r>
            <a:r>
              <a:rPr lang="ru-RU" sz="2400" dirty="0" smtClean="0">
                <a:solidFill>
                  <a:schemeClr val="accent3"/>
                </a:solidFill>
              </a:rPr>
              <a:t>и </a:t>
            </a:r>
            <a:r>
              <a:rPr lang="en-US" sz="2400" dirty="0" smtClean="0">
                <a:solidFill>
                  <a:schemeClr val="accent3"/>
                </a:solidFill>
              </a:rPr>
              <a:t>Q(t)</a:t>
            </a:r>
            <a:r>
              <a:rPr lang="ru-RU" sz="2400" dirty="0" smtClean="0">
                <a:solidFill>
                  <a:schemeClr val="accent3"/>
                </a:solidFill>
              </a:rPr>
              <a:t>)</a:t>
            </a:r>
            <a:endParaRPr lang="en-US" sz="2400" dirty="0" smtClean="0">
              <a:solidFill>
                <a:schemeClr val="accent3"/>
              </a:solidFill>
            </a:endParaRPr>
          </a:p>
          <a:p>
            <a:pPr marL="82296" indent="0">
              <a:buNone/>
            </a:pPr>
            <a:endParaRPr lang="en-US" sz="2400" dirty="0" smtClean="0">
              <a:solidFill>
                <a:schemeClr val="accent3"/>
              </a:solidFill>
            </a:endParaRPr>
          </a:p>
          <a:p>
            <a:pPr marL="82296" indent="0">
              <a:buNone/>
            </a:pPr>
            <a:endParaRPr lang="en-US" sz="2800" dirty="0"/>
          </a:p>
          <a:p>
            <a:pPr marL="82296" indent="0">
              <a:buNone/>
            </a:pP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36943"/>
            <a:ext cx="5630019" cy="4221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80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900" dirty="0" smtClean="0"/>
              <a:t>Literature</a:t>
            </a:r>
            <a:r>
              <a:rPr lang="ru-RU" sz="3900" dirty="0" smtClean="0"/>
              <a:t> </a:t>
            </a:r>
            <a:r>
              <a:rPr lang="ru-RU" sz="3900" dirty="0" smtClean="0">
                <a:solidFill>
                  <a:schemeClr val="accent3"/>
                </a:solidFill>
              </a:rPr>
              <a:t>(список литературы)</a:t>
            </a:r>
            <a:endParaRPr lang="ru-RU" sz="3900" dirty="0">
              <a:solidFill>
                <a:schemeClr val="accent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80" cy="505164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425196" indent="-342900">
              <a:buFont typeface="+mj-lt"/>
              <a:buAutoNum type="arabicPeriod"/>
            </a:pPr>
            <a:r>
              <a:rPr lang="en-US" sz="1800" dirty="0">
                <a:latin typeface="Times New Roman" pitchFamily="18" charset="0"/>
              </a:rPr>
              <a:t>A. </a:t>
            </a:r>
            <a:r>
              <a:rPr lang="en-US" sz="1800" dirty="0" err="1">
                <a:latin typeface="Times New Roman" pitchFamily="18" charset="0"/>
              </a:rPr>
              <a:t>N.N.Olenev</a:t>
            </a:r>
            <a:r>
              <a:rPr lang="en-US" sz="1800" dirty="0">
                <a:latin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</a:rPr>
              <a:t>R.V.Pechenkin</a:t>
            </a:r>
            <a:r>
              <a:rPr lang="en-US" sz="1800" dirty="0">
                <a:latin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</a:rPr>
              <a:t>A.M.Chernetsov</a:t>
            </a:r>
            <a:r>
              <a:rPr lang="en-US" sz="1800" dirty="0">
                <a:latin typeface="Times New Roman" pitchFamily="18" charset="0"/>
              </a:rPr>
              <a:t> “Parallel Programming in </a:t>
            </a:r>
            <a:r>
              <a:rPr lang="en-US" sz="1800" dirty="0" err="1">
                <a:latin typeface="Times New Roman" pitchFamily="18" charset="0"/>
              </a:rPr>
              <a:t>MatLab</a:t>
            </a:r>
            <a:r>
              <a:rPr lang="en-US" sz="1800" dirty="0">
                <a:latin typeface="Times New Roman" pitchFamily="18" charset="0"/>
              </a:rPr>
              <a:t> and its applications,"</a:t>
            </a:r>
            <a:r>
              <a:rPr lang="en-US" sz="1800" dirty="0" err="1">
                <a:latin typeface="Times New Roman" pitchFamily="18" charset="0"/>
              </a:rPr>
              <a:t>A.A.Doronitsyn’s</a:t>
            </a:r>
            <a:r>
              <a:rPr lang="en-US" sz="1800" dirty="0">
                <a:latin typeface="Times New Roman" pitchFamily="18" charset="0"/>
              </a:rPr>
              <a:t> computer </a:t>
            </a:r>
            <a:r>
              <a:rPr lang="en-US" sz="1800" dirty="0" err="1">
                <a:latin typeface="Times New Roman" pitchFamily="18" charset="0"/>
              </a:rPr>
              <a:t>centre</a:t>
            </a:r>
            <a:r>
              <a:rPr lang="en-US" sz="1800" dirty="0">
                <a:latin typeface="Times New Roman" pitchFamily="18" charset="0"/>
              </a:rPr>
              <a:t>, Academy of Sciences, Moscow 2007 (in Russian).</a:t>
            </a:r>
          </a:p>
          <a:p>
            <a:pPr marL="425196" indent="-342900">
              <a:buFont typeface="+mj-lt"/>
              <a:buAutoNum type="arabicPeriod"/>
            </a:pPr>
            <a:r>
              <a:rPr lang="en-US" sz="1800" dirty="0" err="1">
                <a:latin typeface="Times New Roman" pitchFamily="18" charset="0"/>
              </a:rPr>
              <a:t>Ashmanov</a:t>
            </a:r>
            <a:r>
              <a:rPr lang="en-US" sz="1800" dirty="0">
                <a:latin typeface="Times New Roman" pitchFamily="18" charset="0"/>
              </a:rPr>
              <a:t> S.A. Introduction to mathematical economics, Moscow: </a:t>
            </a:r>
            <a:r>
              <a:rPr lang="en-US" sz="1800" dirty="0" err="1">
                <a:latin typeface="Times New Roman" pitchFamily="18" charset="0"/>
              </a:rPr>
              <a:t>Nauka</a:t>
            </a:r>
            <a:r>
              <a:rPr lang="en-US" sz="1800" dirty="0">
                <a:latin typeface="Times New Roman" pitchFamily="18" charset="0"/>
              </a:rPr>
              <a:t>, 1984, 296 page(in Russian)</a:t>
            </a:r>
          </a:p>
          <a:p>
            <a:pPr marL="425196" indent="-342900">
              <a:buFont typeface="+mj-lt"/>
              <a:buAutoNum type="arabicPeriod"/>
            </a:pPr>
            <a:r>
              <a:rPr lang="en-US" sz="1800" dirty="0">
                <a:latin typeface="Times New Roman" pitchFamily="18" charset="0"/>
              </a:rPr>
              <a:t>http://www.epochtimes.ru/content/view/58969/4/</a:t>
            </a:r>
          </a:p>
          <a:p>
            <a:pPr marL="425196" indent="-342900">
              <a:buFont typeface="+mj-lt"/>
              <a:buAutoNum type="arabicPeriod"/>
            </a:pPr>
            <a:r>
              <a:rPr lang="en-US" sz="1800" dirty="0">
                <a:latin typeface="Times New Roman" pitchFamily="18" charset="0"/>
              </a:rPr>
              <a:t>http://unstats.un.org/unsd/snaama/dnlList.asp</a:t>
            </a:r>
          </a:p>
          <a:p>
            <a:pPr marL="425196" indent="-342900">
              <a:buFont typeface="+mj-lt"/>
              <a:buAutoNum type="arabicPeriod"/>
            </a:pPr>
            <a:r>
              <a:rPr lang="en-US" sz="1800" dirty="0">
                <a:latin typeface="Times New Roman" pitchFamily="18" charset="0"/>
              </a:rPr>
              <a:t>http://www.stats.gov.cn/english/</a:t>
            </a:r>
          </a:p>
          <a:p>
            <a:pPr marL="425196" indent="-342900">
              <a:buFont typeface="+mj-lt"/>
              <a:buAutoNum type="arabicPeriod"/>
            </a:pPr>
            <a:r>
              <a:rPr lang="en-US" sz="1800" dirty="0">
                <a:latin typeface="Times New Roman" pitchFamily="18" charset="0"/>
              </a:rPr>
              <a:t>http://matlab.exponenta.ru/curvefitting/function_2_2.php</a:t>
            </a:r>
          </a:p>
          <a:p>
            <a:pPr marL="425196" indent="-342900">
              <a:buFont typeface="+mj-lt"/>
              <a:buAutoNum type="arabicPeriod"/>
            </a:pPr>
            <a:r>
              <a:rPr lang="en-US" sz="1800" dirty="0">
                <a:latin typeface="Times New Roman" pitchFamily="18" charset="0"/>
              </a:rPr>
              <a:t>http://matlab.exponenta.ru/curvefitting/3_6.php</a:t>
            </a:r>
          </a:p>
          <a:p>
            <a:pPr marL="425196" indent="-342900">
              <a:buFont typeface="+mj-lt"/>
              <a:buAutoNum type="arabicPeriod"/>
            </a:pPr>
            <a:r>
              <a:rPr lang="en-US" sz="1800" dirty="0" err="1">
                <a:latin typeface="Times New Roman" pitchFamily="18" charset="0"/>
              </a:rPr>
              <a:t>Theil</a:t>
            </a:r>
            <a:r>
              <a:rPr lang="en-US" sz="1800" dirty="0">
                <a:latin typeface="Times New Roman" pitchFamily="18" charset="0"/>
              </a:rPr>
              <a:t> H. Economic forecasts and decision making. M.1971.488s.(in Russian)</a:t>
            </a:r>
          </a:p>
          <a:p>
            <a:pPr marL="425196" indent="-342900">
              <a:buFont typeface="+mj-lt"/>
              <a:buAutoNum type="arabicPeriod"/>
            </a:pPr>
            <a:r>
              <a:rPr lang="en-US" sz="1800" dirty="0">
                <a:latin typeface="Times New Roman" pitchFamily="18" charset="0"/>
              </a:rPr>
              <a:t>http://www.utro.ru/articles/2012/04/11/1039929.shtml</a:t>
            </a:r>
          </a:p>
          <a:p>
            <a:pPr marL="425196" indent="-342900">
              <a:buFont typeface="+mj-lt"/>
              <a:buAutoNum type="arabicPeriod"/>
            </a:pPr>
            <a:r>
              <a:rPr lang="en-US" sz="1800" dirty="0">
                <a:latin typeface="Times New Roman" pitchFamily="18" charset="0"/>
              </a:rPr>
              <a:t>http://www.kitaichina.com/se/txt/2012-01/13/content_420390.htm</a:t>
            </a:r>
          </a:p>
          <a:p>
            <a:pPr marL="425196" indent="-342900">
              <a:buFont typeface="+mj-lt"/>
              <a:buAutoNum type="arabicPeriod"/>
            </a:pPr>
            <a:r>
              <a:rPr lang="en-US" sz="1800" dirty="0" smtClean="0">
                <a:latin typeface="Times New Roman" pitchFamily="18" charset="0"/>
              </a:rPr>
              <a:t>http</a:t>
            </a:r>
            <a:r>
              <a:rPr lang="en-US" sz="1800" dirty="0">
                <a:latin typeface="Times New Roman" pitchFamily="18" charset="0"/>
              </a:rPr>
              <a:t>://www.rbcdaily.ru/2011/01/27/world/562949979610473</a:t>
            </a:r>
            <a:endParaRPr lang="ru-RU" sz="1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5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04664"/>
            <a:ext cx="7498080" cy="432048"/>
          </a:xfrm>
        </p:spPr>
        <p:txBody>
          <a:bodyPr>
            <a:noAutofit/>
          </a:bodyPr>
          <a:lstStyle/>
          <a:p>
            <a:pPr algn="ctr"/>
            <a:r>
              <a:rPr lang="en-US" sz="3000" dirty="0"/>
              <a:t>The formulation of the </a:t>
            </a:r>
            <a:r>
              <a:rPr lang="en-US" sz="3000" dirty="0" smtClean="0"/>
              <a:t>task</a:t>
            </a:r>
            <a:r>
              <a:rPr lang="ru-RU" sz="3000" dirty="0" smtClean="0"/>
              <a:t> </a:t>
            </a:r>
            <a:r>
              <a:rPr lang="ru-RU" sz="3000" dirty="0" smtClean="0">
                <a:solidFill>
                  <a:schemeClr val="accent3"/>
                </a:solidFill>
              </a:rPr>
              <a:t>(постановка задачи)</a:t>
            </a:r>
            <a:r>
              <a:rPr lang="en-US" sz="3400" dirty="0"/>
              <a:t/>
            </a:r>
            <a:br>
              <a:rPr lang="en-US" sz="3400" dirty="0"/>
            </a:br>
            <a:endParaRPr lang="ru-RU" sz="3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836712"/>
                <a:ext cx="7498080" cy="5904656"/>
              </a:xfrm>
            </p:spPr>
            <p:txBody>
              <a:bodyPr>
                <a:normAutofit fontScale="55000" lnSpcReduction="20000"/>
              </a:bodyPr>
              <a:lstStyle/>
              <a:p>
                <a:r>
                  <a:rPr lang="en-US" sz="3300" dirty="0" smtClean="0"/>
                  <a:t>Y(t) - gross domestic product</a:t>
                </a:r>
                <a:r>
                  <a:rPr lang="ru-RU" sz="3300" dirty="0" smtClean="0"/>
                  <a:t> </a:t>
                </a:r>
                <a:r>
                  <a:rPr lang="ru-RU" sz="3300" dirty="0" smtClean="0">
                    <a:solidFill>
                      <a:schemeClr val="accent3"/>
                    </a:solidFill>
                  </a:rPr>
                  <a:t>(валовый внутренний продукт)</a:t>
                </a:r>
                <a:endParaRPr lang="en-US" sz="3300" dirty="0" smtClean="0">
                  <a:solidFill>
                    <a:schemeClr val="accent3"/>
                  </a:solidFill>
                </a:endParaRPr>
              </a:p>
              <a:p>
                <a:pPr marL="82296" indent="0" algn="r">
                  <a:buNone/>
                </a:pPr>
                <a:r>
                  <a:rPr lang="ru-RU" sz="3300" dirty="0" smtClean="0">
                    <a:latin typeface="Times New Roman"/>
                    <a:ea typeface="Times New Roman"/>
                  </a:rPr>
                  <a:t>          </a:t>
                </a:r>
                <a:r>
                  <a:rPr lang="en-US" sz="3300" dirty="0" err="1" smtClean="0">
                    <a:latin typeface="Times New Roman"/>
                    <a:ea typeface="Times New Roman"/>
                  </a:rPr>
                  <a:t>Y</a:t>
                </a:r>
                <a:r>
                  <a:rPr lang="en-US" sz="3300" baseline="-25000" dirty="0" err="1" smtClean="0">
                    <a:effectLst/>
                    <a:latin typeface="Times New Roman"/>
                    <a:ea typeface="Times New Roman"/>
                  </a:rPr>
                  <a:t>t</a:t>
                </a:r>
                <a:r>
                  <a:rPr lang="en-US" sz="3300" dirty="0" smtClean="0">
                    <a:effectLst/>
                    <a:latin typeface="Times New Roman"/>
                    <a:ea typeface="Times New Roman"/>
                  </a:rPr>
                  <a:t> </a:t>
                </a:r>
                <a:r>
                  <a:rPr lang="en-US" sz="3300" dirty="0">
                    <a:effectLst/>
                    <a:latin typeface="Times New Roman"/>
                    <a:ea typeface="Times New Roman"/>
                  </a:rPr>
                  <a:t>= Y</a:t>
                </a:r>
                <a:r>
                  <a:rPr lang="en-US" sz="3300" baseline="-25000" dirty="0">
                    <a:effectLst/>
                    <a:latin typeface="Times New Roman"/>
                    <a:ea typeface="Times New Roman"/>
                  </a:rPr>
                  <a:t>0</a:t>
                </a:r>
                <a14:m>
                  <m:oMath xmlns:m="http://schemas.openxmlformats.org/officeDocument/2006/math">
                    <m:r>
                      <a:rPr lang="en-US" sz="3300" i="1" baseline="-25000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sSup>
                      <m:sSupPr>
                        <m:ctrlPr>
                          <a:rPr lang="ru-RU" sz="33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pPr>
                      <m:e>
                        <m:r>
                          <a:rPr lang="en-US" sz="33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[ </m:t>
                        </m:r>
                        <m:sSup>
                          <m:sSupPr>
                            <m:ctrlPr>
                              <a:rPr lang="ru-RU" sz="33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en-US" sz="33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𝑎</m:t>
                            </m:r>
                            <m:r>
                              <a:rPr lang="en-US" sz="33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(</m:t>
                            </m:r>
                            <m:f>
                              <m:fPr>
                                <m:ctrlPr>
                                  <a:rPr lang="ru-RU" sz="3300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ru-RU" sz="33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3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sz="33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𝑡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sz="3300" i="1" smtClean="0">
                                        <a:effectLst/>
                                        <a:latin typeface="Cambria Math"/>
                                        <a:cs typeface="Times New Roman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300" b="0" i="1" smtClean="0">
                                        <a:effectLst/>
                                        <a:latin typeface="Cambria Math"/>
                                        <a:cs typeface="Times New Roman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sz="3300" b="0" i="1" smtClean="0">
                                        <a:effectLst/>
                                        <a:latin typeface="Cambria Math"/>
                                        <a:cs typeface="Times New Roman"/>
                                      </a:rPr>
                                      <m:t>0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sz="33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) </m:t>
                            </m:r>
                          </m:e>
                          <m:sup>
                            <m:r>
                              <a:rPr lang="en-US" sz="33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−</m:t>
                            </m:r>
                            <m:r>
                              <a:rPr lang="en-US" sz="33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𝑏</m:t>
                            </m:r>
                          </m:sup>
                        </m:sSup>
                        <m:r>
                          <a:rPr lang="en-US" sz="33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+ (1−</m:t>
                        </m:r>
                        <m:r>
                          <a:rPr lang="en-US" sz="33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𝑎</m:t>
                        </m:r>
                        <m:r>
                          <a:rPr lang="en-US" sz="33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) </m:t>
                        </m:r>
                        <m:sSup>
                          <m:sSupPr>
                            <m:ctrlPr>
                              <a:rPr lang="ru-RU" sz="33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pPr>
                          <m:e>
                            <m:r>
                              <a:rPr lang="en-US" sz="33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ru-RU" sz="3300" i="1"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ru-RU" sz="33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3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sz="3300" i="1">
                                        <a:effectLst/>
                                        <a:latin typeface="Cambria Math"/>
                                        <a:ea typeface="Times New Roman"/>
                                        <a:cs typeface="Times New Roman"/>
                                      </a:rPr>
                                      <m:t>𝑡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sz="3300" i="1" smtClean="0">
                                        <a:effectLst/>
                                        <a:latin typeface="Cambria Math"/>
                                        <a:cs typeface="Times New Roman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300" b="0" i="1" smtClean="0">
                                        <a:effectLst/>
                                        <a:latin typeface="Cambria Math"/>
                                        <a:cs typeface="Times New Roman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sz="3300" b="0" i="1" smtClean="0">
                                        <a:effectLst/>
                                        <a:latin typeface="Cambria Math"/>
                                        <a:cs typeface="Times New Roman"/>
                                      </a:rPr>
                                      <m:t>0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sz="33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)</m:t>
                            </m:r>
                          </m:e>
                          <m:sup>
                            <m:r>
                              <a:rPr lang="en-US" sz="33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−</m:t>
                            </m:r>
                            <m:r>
                              <a:rPr lang="en-US" sz="33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𝑏</m:t>
                            </m:r>
                          </m:sup>
                        </m:sSup>
                        <m:r>
                          <a:rPr lang="en-US" sz="33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]</m:t>
                        </m:r>
                      </m:e>
                      <m:sup>
                        <m:r>
                          <a:rPr lang="en-US" sz="33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−</m:t>
                        </m:r>
                        <m:f>
                          <m:fPr>
                            <m:ctrlPr>
                              <a:rPr lang="ru-RU" sz="33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en-US" sz="33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𝑐</m:t>
                            </m:r>
                          </m:num>
                          <m:den>
                            <m:r>
                              <a:rPr lang="en-US" sz="33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𝑏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3300" dirty="0" smtClean="0"/>
                  <a:t> </a:t>
                </a:r>
                <a:r>
                  <a:rPr lang="ru-RU" sz="3300" dirty="0" smtClean="0"/>
                  <a:t>               </a:t>
                </a:r>
                <a:r>
                  <a:rPr lang="en-US" sz="3300" dirty="0" smtClean="0"/>
                  <a:t>(</a:t>
                </a:r>
                <a:r>
                  <a:rPr lang="ru-RU" sz="3300" dirty="0"/>
                  <a:t>1</a:t>
                </a:r>
                <a:r>
                  <a:rPr lang="en-US" sz="3300" dirty="0" smtClean="0"/>
                  <a:t>), </a:t>
                </a:r>
              </a:p>
              <a:p>
                <a:pPr marL="82296" indent="0">
                  <a:buNone/>
                </a:pPr>
                <a:r>
                  <a:rPr lang="en-US" sz="3300" dirty="0" smtClean="0"/>
                  <a:t>where Y</a:t>
                </a:r>
                <a:r>
                  <a:rPr lang="ru-RU" sz="3300" baseline="-25000" dirty="0"/>
                  <a:t>0 </a:t>
                </a:r>
                <a:r>
                  <a:rPr lang="ru-RU" sz="3300" dirty="0"/>
                  <a:t>&gt;0, </a:t>
                </a:r>
                <a:r>
                  <a:rPr lang="en-US" sz="3300" dirty="0"/>
                  <a:t>L</a:t>
                </a:r>
                <a:r>
                  <a:rPr lang="ru-RU" sz="3300" baseline="-25000" dirty="0"/>
                  <a:t>0</a:t>
                </a:r>
                <a:r>
                  <a:rPr lang="ru-RU" sz="3300" dirty="0"/>
                  <a:t>&gt;0, </a:t>
                </a:r>
                <a:r>
                  <a:rPr lang="en-US" sz="3300" dirty="0"/>
                  <a:t>K</a:t>
                </a:r>
                <a:r>
                  <a:rPr lang="ru-RU" sz="3300" baseline="-25000" dirty="0"/>
                  <a:t>0</a:t>
                </a:r>
                <a:r>
                  <a:rPr lang="ru-RU" sz="3300" dirty="0"/>
                  <a:t>&gt;0, </a:t>
                </a:r>
                <a:r>
                  <a:rPr lang="en-US" sz="3300" dirty="0"/>
                  <a:t>a</a:t>
                </a:r>
                <a:r>
                  <a:rPr lang="ru-RU" sz="3300" dirty="0"/>
                  <a:t>є(0,1), </a:t>
                </a:r>
                <a:r>
                  <a:rPr lang="en-US" sz="3300" dirty="0"/>
                  <a:t>b</a:t>
                </a:r>
                <a:r>
                  <a:rPr lang="ru-RU" sz="3300" dirty="0"/>
                  <a:t>&gt;-1, </a:t>
                </a:r>
                <a:r>
                  <a:rPr lang="en-US" sz="3300" dirty="0"/>
                  <a:t>c</a:t>
                </a:r>
                <a:r>
                  <a:rPr lang="ru-RU" sz="3300" dirty="0"/>
                  <a:t>&gt;1.</a:t>
                </a:r>
                <a:endParaRPr lang="en-US" sz="3300" dirty="0" smtClean="0"/>
              </a:p>
              <a:p>
                <a:r>
                  <a:rPr lang="en-US" sz="3300" dirty="0" smtClean="0"/>
                  <a:t>L(t) – employment</a:t>
                </a:r>
                <a:r>
                  <a:rPr lang="ru-RU" sz="3300" dirty="0" smtClean="0"/>
                  <a:t> </a:t>
                </a:r>
                <a:r>
                  <a:rPr lang="ru-RU" sz="3300" dirty="0" smtClean="0">
                    <a:solidFill>
                      <a:schemeClr val="accent3"/>
                    </a:solidFill>
                  </a:rPr>
                  <a:t>(занятость)</a:t>
                </a:r>
                <a:endParaRPr lang="en-US" sz="3300" dirty="0" smtClean="0">
                  <a:solidFill>
                    <a:schemeClr val="accent3"/>
                  </a:solidFill>
                </a:endParaRPr>
              </a:p>
              <a:p>
                <a:pPr marL="82296" indent="0" algn="r">
                  <a:buNone/>
                </a:pPr>
                <a:r>
                  <a:rPr lang="en-US" sz="3300" dirty="0"/>
                  <a:t>L(t) = </a:t>
                </a:r>
                <a:r>
                  <a:rPr lang="en-US" sz="3300" dirty="0" smtClean="0"/>
                  <a:t>a</a:t>
                </a:r>
                <a:r>
                  <a:rPr lang="ru-RU" sz="3300" dirty="0" smtClean="0"/>
                  <a:t>1</a:t>
                </a:r>
                <a:r>
                  <a:rPr lang="en-US" sz="3300" dirty="0" smtClean="0"/>
                  <a:t>*</a:t>
                </a:r>
                <a:r>
                  <a:rPr lang="en-US" sz="3300" dirty="0" err="1" smtClean="0"/>
                  <a:t>x^b</a:t>
                </a:r>
                <a:r>
                  <a:rPr lang="ru-RU" sz="3300" dirty="0" smtClean="0"/>
                  <a:t>1</a:t>
                </a:r>
                <a:r>
                  <a:rPr lang="en-US" sz="3300" dirty="0" smtClean="0"/>
                  <a:t>+c</a:t>
                </a:r>
                <a:r>
                  <a:rPr lang="ru-RU" sz="3300" dirty="0" smtClean="0"/>
                  <a:t>1                  (2)</a:t>
                </a:r>
                <a:r>
                  <a:rPr lang="en-US" sz="3300" dirty="0" smtClean="0"/>
                  <a:t> </a:t>
                </a:r>
                <a:endParaRPr lang="ru-RU" sz="3300" dirty="0" smtClean="0"/>
              </a:p>
              <a:p>
                <a:r>
                  <a:rPr lang="en-US" sz="3300" dirty="0"/>
                  <a:t>K(t) – gross fixed capital</a:t>
                </a:r>
                <a:r>
                  <a:rPr lang="ru-RU" sz="3300" dirty="0">
                    <a:solidFill>
                      <a:schemeClr val="accent3"/>
                    </a:solidFill>
                  </a:rPr>
                  <a:t>(основные фонды)</a:t>
                </a:r>
                <a:endParaRPr lang="en-US" sz="3300" dirty="0">
                  <a:solidFill>
                    <a:schemeClr val="accent3"/>
                  </a:solidFill>
                </a:endParaRPr>
              </a:p>
              <a:p>
                <a:pPr marL="82296" indent="0" algn="r">
                  <a:buNone/>
                </a:pPr>
                <a:r>
                  <a:rPr lang="en-US" sz="3300" dirty="0" err="1">
                    <a:latin typeface="Times New Roman"/>
                    <a:ea typeface="Times New Roman"/>
                  </a:rPr>
                  <a:t>K</a:t>
                </a:r>
                <a:r>
                  <a:rPr lang="en-US" sz="3300" baseline="-25000" dirty="0" err="1">
                    <a:latin typeface="Times New Roman"/>
                    <a:ea typeface="Times New Roman"/>
                  </a:rPr>
                  <a:t>t</a:t>
                </a:r>
                <a:r>
                  <a:rPr lang="ru-RU" sz="3300" baseline="-25000" dirty="0">
                    <a:latin typeface="Times New Roman"/>
                    <a:ea typeface="Times New Roman"/>
                  </a:rPr>
                  <a:t>+1</a:t>
                </a:r>
                <a:r>
                  <a:rPr lang="ru-RU" sz="3300" dirty="0">
                    <a:latin typeface="Times New Roman"/>
                    <a:ea typeface="Times New Roman"/>
                  </a:rPr>
                  <a:t> = (1-µ) </a:t>
                </a:r>
                <a:r>
                  <a:rPr lang="en-US" sz="3300" dirty="0" err="1">
                    <a:latin typeface="Times New Roman"/>
                    <a:ea typeface="Times New Roman"/>
                  </a:rPr>
                  <a:t>K</a:t>
                </a:r>
                <a:r>
                  <a:rPr lang="en-US" sz="3300" baseline="-25000" dirty="0" err="1">
                    <a:latin typeface="Times New Roman"/>
                    <a:ea typeface="Times New Roman"/>
                  </a:rPr>
                  <a:t>t</a:t>
                </a:r>
                <a:r>
                  <a:rPr lang="ru-RU" sz="3300" dirty="0">
                    <a:latin typeface="Times New Roman"/>
                    <a:ea typeface="Times New Roman"/>
                  </a:rPr>
                  <a:t> + </a:t>
                </a:r>
                <a:r>
                  <a:rPr lang="en-US" sz="3300" dirty="0" err="1">
                    <a:latin typeface="Times New Roman"/>
                    <a:ea typeface="Times New Roman"/>
                  </a:rPr>
                  <a:t>J</a:t>
                </a:r>
                <a:r>
                  <a:rPr lang="en-US" sz="3300" baseline="-25000" dirty="0" err="1">
                    <a:latin typeface="Times New Roman"/>
                    <a:ea typeface="Times New Roman"/>
                  </a:rPr>
                  <a:t>t</a:t>
                </a:r>
                <a:r>
                  <a:rPr lang="ru-RU" sz="3300" dirty="0">
                    <a:latin typeface="Times New Roman"/>
                    <a:ea typeface="Times New Roman"/>
                  </a:rPr>
                  <a:t>, K(0) = </a:t>
                </a:r>
                <a:r>
                  <a:rPr lang="ru-RU" sz="3300" dirty="0" smtClean="0">
                    <a:latin typeface="Times New Roman"/>
                    <a:ea typeface="Times New Roman"/>
                  </a:rPr>
                  <a:t>K</a:t>
                </a:r>
                <a:r>
                  <a:rPr lang="ru-RU" sz="3300" baseline="-25000" dirty="0" smtClean="0">
                    <a:latin typeface="Times New Roman"/>
                    <a:ea typeface="Times New Roman"/>
                  </a:rPr>
                  <a:t>0                     </a:t>
                </a:r>
                <a:r>
                  <a:rPr lang="ru-RU" sz="3300" dirty="0" smtClean="0">
                    <a:latin typeface="Times New Roman"/>
                    <a:ea typeface="Times New Roman"/>
                  </a:rPr>
                  <a:t>(3) </a:t>
                </a:r>
              </a:p>
              <a:p>
                <a:pPr marL="82296" indent="0">
                  <a:buNone/>
                </a:pPr>
                <a:r>
                  <a:rPr lang="en-US" sz="3300" baseline="-25000" dirty="0" smtClean="0">
                    <a:latin typeface="Times New Roman"/>
                    <a:ea typeface="Times New Roman"/>
                  </a:rPr>
                  <a:t>,</a:t>
                </a:r>
                <a:r>
                  <a:rPr lang="en-US" sz="3300" dirty="0" smtClean="0">
                    <a:latin typeface="Times New Roman"/>
                    <a:ea typeface="Times New Roman"/>
                  </a:rPr>
                  <a:t> </a:t>
                </a:r>
                <a:r>
                  <a:rPr lang="en-US" sz="3300" dirty="0">
                    <a:latin typeface="Times New Roman"/>
                    <a:ea typeface="Times New Roman"/>
                  </a:rPr>
                  <a:t>where </a:t>
                </a:r>
                <a:r>
                  <a:rPr lang="ru-RU" sz="3300" dirty="0">
                    <a:latin typeface="Times New Roman"/>
                    <a:ea typeface="Times New Roman"/>
                  </a:rPr>
                  <a:t>µ &gt;0</a:t>
                </a:r>
                <a:endParaRPr lang="en-US" sz="3300" dirty="0"/>
              </a:p>
              <a:p>
                <a:pPr marL="82296" indent="0">
                  <a:buNone/>
                </a:pPr>
                <a:endParaRPr lang="en-US" sz="3300" dirty="0" smtClean="0"/>
              </a:p>
              <a:p>
                <a:pPr lvl="0">
                  <a:buClr>
                    <a:srgbClr val="3891A7"/>
                  </a:buClr>
                </a:pPr>
                <a:r>
                  <a:rPr lang="en-US" sz="3300" dirty="0" smtClean="0"/>
                  <a:t>J(t) – </a:t>
                </a:r>
                <a:r>
                  <a:rPr lang="en-US" sz="3300" dirty="0"/>
                  <a:t>investment in fixed </a:t>
                </a:r>
                <a:r>
                  <a:rPr lang="en-US" sz="3300" dirty="0" smtClean="0"/>
                  <a:t>capital</a:t>
                </a:r>
                <a:r>
                  <a:rPr lang="ru-RU" sz="3300" dirty="0" smtClean="0"/>
                  <a:t> </a:t>
                </a:r>
                <a:r>
                  <a:rPr lang="ru-RU" sz="3300" dirty="0" smtClean="0">
                    <a:solidFill>
                      <a:schemeClr val="accent3"/>
                    </a:solidFill>
                  </a:rPr>
                  <a:t>(инвестиции в основной фонды)</a:t>
                </a:r>
              </a:p>
              <a:p>
                <a:pPr lvl="0">
                  <a:buClr>
                    <a:srgbClr val="3891A7"/>
                  </a:buClr>
                </a:pPr>
                <a:r>
                  <a:rPr lang="en-US" sz="3300" dirty="0" smtClean="0">
                    <a:solidFill>
                      <a:prstClr val="black"/>
                    </a:solidFill>
                  </a:rPr>
                  <a:t>I(t) – import</a:t>
                </a:r>
                <a:r>
                  <a:rPr lang="ru-RU" sz="3300" dirty="0" smtClean="0">
                    <a:solidFill>
                      <a:schemeClr val="accent3"/>
                    </a:solidFill>
                  </a:rPr>
                  <a:t>(импорт)</a:t>
                </a:r>
                <a:endParaRPr lang="en-US" sz="3300" dirty="0" smtClean="0">
                  <a:solidFill>
                    <a:schemeClr val="accent3"/>
                  </a:solidFill>
                </a:endParaRPr>
              </a:p>
              <a:p>
                <a:pPr lvl="0">
                  <a:buClr>
                    <a:srgbClr val="3891A7"/>
                  </a:buClr>
                </a:pPr>
                <a:r>
                  <a:rPr lang="en-US" sz="3300" dirty="0" smtClean="0">
                    <a:solidFill>
                      <a:prstClr val="black"/>
                    </a:solidFill>
                  </a:rPr>
                  <a:t>E(t) – export</a:t>
                </a:r>
                <a:r>
                  <a:rPr lang="ru-RU" sz="3300" dirty="0" smtClean="0">
                    <a:solidFill>
                      <a:schemeClr val="accent3"/>
                    </a:solidFill>
                  </a:rPr>
                  <a:t>(экспорт)</a:t>
                </a:r>
              </a:p>
              <a:p>
                <a:pPr lvl="0">
                  <a:buClr>
                    <a:srgbClr val="3891A7"/>
                  </a:buClr>
                </a:pPr>
                <a:r>
                  <a:rPr lang="en-US" sz="3300" dirty="0" smtClean="0">
                    <a:solidFill>
                      <a:prstClr val="black"/>
                    </a:solidFill>
                  </a:rPr>
                  <a:t>C(t) – final consumption</a:t>
                </a:r>
                <a:r>
                  <a:rPr lang="ru-RU" sz="3300" dirty="0" smtClean="0">
                    <a:solidFill>
                      <a:schemeClr val="accent3"/>
                    </a:solidFill>
                  </a:rPr>
                  <a:t>(конечное потребление)</a:t>
                </a:r>
                <a:endParaRPr lang="en-US" sz="3300" dirty="0" smtClean="0">
                  <a:solidFill>
                    <a:schemeClr val="accent3"/>
                  </a:solidFill>
                </a:endParaRPr>
              </a:p>
              <a:p>
                <a:pPr>
                  <a:buClr>
                    <a:srgbClr val="3891A7"/>
                  </a:buClr>
                </a:pPr>
                <a:r>
                  <a:rPr lang="en-US" sz="3300" dirty="0" err="1"/>
                  <a:t>p</a:t>
                </a:r>
                <a:r>
                  <a:rPr lang="en-US" sz="3300" baseline="-25000" dirty="0" err="1"/>
                  <a:t>Y</a:t>
                </a:r>
                <a:r>
                  <a:rPr lang="en-US" sz="3300" dirty="0"/>
                  <a:t>(t) – GDR deflator</a:t>
                </a:r>
                <a:r>
                  <a:rPr lang="ru-RU" sz="3300" dirty="0"/>
                  <a:t> (дефлятор ВВП)</a:t>
                </a:r>
                <a:r>
                  <a:rPr lang="en-US" sz="3300" dirty="0"/>
                  <a:t>, </a:t>
                </a:r>
                <a:r>
                  <a:rPr lang="en-US" sz="3300" dirty="0" err="1"/>
                  <a:t>p</a:t>
                </a:r>
                <a:r>
                  <a:rPr lang="en-US" sz="3300" baseline="-25000" dirty="0" err="1"/>
                  <a:t>I</a:t>
                </a:r>
                <a:r>
                  <a:rPr lang="en-US" sz="3300" baseline="-25000" dirty="0"/>
                  <a:t> </a:t>
                </a:r>
                <a:r>
                  <a:rPr lang="ru-RU" sz="3300" dirty="0"/>
                  <a:t>(</a:t>
                </a:r>
                <a:r>
                  <a:rPr lang="en-US" sz="3300" dirty="0"/>
                  <a:t>t</a:t>
                </a:r>
                <a:r>
                  <a:rPr lang="ru-RU" sz="3300" dirty="0"/>
                  <a:t>), </a:t>
                </a:r>
                <a:r>
                  <a:rPr lang="en-US" sz="3300" dirty="0" err="1"/>
                  <a:t>p</a:t>
                </a:r>
                <a:r>
                  <a:rPr lang="en-US" sz="3300" baseline="-25000" dirty="0" err="1"/>
                  <a:t>C</a:t>
                </a:r>
                <a:r>
                  <a:rPr lang="ru-RU" sz="3300" dirty="0"/>
                  <a:t>(</a:t>
                </a:r>
                <a:r>
                  <a:rPr lang="en-US" sz="3300" dirty="0"/>
                  <a:t>t</a:t>
                </a:r>
                <a:r>
                  <a:rPr lang="ru-RU" sz="3300" dirty="0"/>
                  <a:t>), </a:t>
                </a:r>
                <a:r>
                  <a:rPr lang="en-US" sz="3300" dirty="0" err="1"/>
                  <a:t>p</a:t>
                </a:r>
                <a:r>
                  <a:rPr lang="en-US" sz="3300" baseline="-25000" dirty="0" err="1"/>
                  <a:t>J</a:t>
                </a:r>
                <a:r>
                  <a:rPr lang="ru-RU" sz="3300" dirty="0"/>
                  <a:t> (</a:t>
                </a:r>
                <a:r>
                  <a:rPr lang="en-US" sz="3300" dirty="0"/>
                  <a:t>t</a:t>
                </a:r>
                <a:r>
                  <a:rPr lang="ru-RU" sz="3300" dirty="0"/>
                  <a:t>), </a:t>
                </a:r>
                <a:r>
                  <a:rPr lang="en-US" sz="3300" dirty="0" err="1"/>
                  <a:t>p</a:t>
                </a:r>
                <a:r>
                  <a:rPr lang="en-US" sz="3300" baseline="-25000" dirty="0" err="1"/>
                  <a:t>E</a:t>
                </a:r>
                <a:r>
                  <a:rPr lang="en-US" sz="3300" dirty="0"/>
                  <a:t> </a:t>
                </a:r>
                <a:r>
                  <a:rPr lang="ru-RU" sz="3300" dirty="0"/>
                  <a:t>(</a:t>
                </a:r>
                <a:r>
                  <a:rPr lang="en-US" sz="3300" dirty="0"/>
                  <a:t>t</a:t>
                </a:r>
                <a:r>
                  <a:rPr lang="ru-RU" sz="3300" dirty="0"/>
                  <a:t>)</a:t>
                </a:r>
                <a:r>
                  <a:rPr lang="en-US" sz="3300" dirty="0"/>
                  <a:t> – price index for import, final consumption, investments and export</a:t>
                </a:r>
                <a:r>
                  <a:rPr lang="ru-RU" sz="3300" dirty="0">
                    <a:solidFill>
                      <a:schemeClr val="accent3"/>
                    </a:solidFill>
                  </a:rPr>
                  <a:t>(индекс цен для импорта, конечного потребления, инвестиций и экспорта</a:t>
                </a:r>
                <a:r>
                  <a:rPr lang="ru-RU" sz="3300" dirty="0" smtClean="0">
                    <a:solidFill>
                      <a:schemeClr val="accent3"/>
                    </a:solidFill>
                  </a:rPr>
                  <a:t>)</a:t>
                </a:r>
                <a:endParaRPr lang="en-US" sz="3300" dirty="0" smtClean="0">
                  <a:solidFill>
                    <a:schemeClr val="accent3"/>
                  </a:solidFill>
                </a:endParaRPr>
              </a:p>
              <a:p>
                <a:pPr>
                  <a:buClr>
                    <a:srgbClr val="3891A7"/>
                  </a:buClr>
                </a:pPr>
                <a:r>
                  <a:rPr lang="en-US" sz="3300" dirty="0"/>
                  <a:t>π</a:t>
                </a:r>
                <a:r>
                  <a:rPr lang="en-US" sz="3300" baseline="-25000" dirty="0"/>
                  <a:t>I</a:t>
                </a:r>
                <a:r>
                  <a:rPr lang="en-US" sz="3300" dirty="0"/>
                  <a:t>(t), </a:t>
                </a:r>
                <a:r>
                  <a:rPr lang="en-US" sz="3300" dirty="0">
                    <a:solidFill>
                      <a:prstClr val="black"/>
                    </a:solidFill>
                  </a:rPr>
                  <a:t>π</a:t>
                </a:r>
                <a:r>
                  <a:rPr lang="en-US" sz="3300" baseline="-25000" dirty="0">
                    <a:solidFill>
                      <a:prstClr val="black"/>
                    </a:solidFill>
                  </a:rPr>
                  <a:t>J</a:t>
                </a:r>
                <a:r>
                  <a:rPr lang="en-US" sz="3300" dirty="0">
                    <a:solidFill>
                      <a:prstClr val="black"/>
                    </a:solidFill>
                  </a:rPr>
                  <a:t>(t),</a:t>
                </a:r>
                <a:r>
                  <a:rPr lang="en-US" sz="3300" baseline="-25000" dirty="0">
                    <a:solidFill>
                      <a:prstClr val="black"/>
                    </a:solidFill>
                  </a:rPr>
                  <a:t> </a:t>
                </a:r>
                <a:r>
                  <a:rPr lang="en-US" sz="3300" dirty="0"/>
                  <a:t>π</a:t>
                </a:r>
                <a:r>
                  <a:rPr lang="en-US" sz="3300" baseline="-25000" dirty="0"/>
                  <a:t>E</a:t>
                </a:r>
                <a:r>
                  <a:rPr lang="en-US" sz="3300" dirty="0"/>
                  <a:t>(t) – the relative price index for import, investments and export</a:t>
                </a:r>
                <a:r>
                  <a:rPr lang="ru-RU" sz="3300" dirty="0">
                    <a:solidFill>
                      <a:schemeClr val="accent3"/>
                    </a:solidFill>
                  </a:rPr>
                  <a:t>(индекс относительных цен для импорта, инвестиций и экспорта)</a:t>
                </a:r>
                <a:endParaRPr lang="en-US" sz="3300" dirty="0">
                  <a:solidFill>
                    <a:schemeClr val="accent3"/>
                  </a:solidFill>
                </a:endParaRPr>
              </a:p>
              <a:p>
                <a:pPr marL="82296" indent="0">
                  <a:buClr>
                    <a:srgbClr val="3891A7"/>
                  </a:buClr>
                  <a:buNone/>
                </a:pPr>
                <a:endParaRPr lang="en-US" sz="2800" dirty="0" smtClean="0">
                  <a:solidFill>
                    <a:schemeClr val="accent3"/>
                  </a:solidFill>
                </a:endParaRPr>
              </a:p>
              <a:p>
                <a:pPr>
                  <a:buClr>
                    <a:srgbClr val="3891A7"/>
                  </a:buClr>
                </a:pPr>
                <a:endParaRPr lang="en-US" sz="2800" dirty="0">
                  <a:solidFill>
                    <a:schemeClr val="accent3"/>
                  </a:solidFill>
                </a:endParaRPr>
              </a:p>
              <a:p>
                <a:pPr lvl="0">
                  <a:buClr>
                    <a:srgbClr val="3891A7"/>
                  </a:buClr>
                </a:pPr>
                <a:endParaRPr lang="en-US" sz="2800" dirty="0" smtClean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836712"/>
                <a:ext cx="7498080" cy="5904656"/>
              </a:xfrm>
              <a:blipFill rotWithShape="1">
                <a:blip r:embed="rId2"/>
                <a:stretch>
                  <a:fillRect t="-1445" r="-16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541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rgbClr val="4F271C">
                    <a:satMod val="130000"/>
                  </a:srgbClr>
                </a:solidFill>
              </a:rPr>
              <a:t>The formulation of the </a:t>
            </a:r>
            <a:r>
              <a:rPr lang="en-US" sz="3200" dirty="0" smtClean="0">
                <a:solidFill>
                  <a:srgbClr val="4F271C">
                    <a:satMod val="130000"/>
                  </a:srgbClr>
                </a:solidFill>
              </a:rPr>
              <a:t>task</a:t>
            </a:r>
            <a:r>
              <a:rPr lang="ru-RU" sz="3200" dirty="0">
                <a:solidFill>
                  <a:srgbClr val="4F271C">
                    <a:satMod val="130000"/>
                  </a:srgbClr>
                </a:solidFill>
              </a:rPr>
              <a:t> </a:t>
            </a:r>
            <a:r>
              <a:rPr lang="ru-RU" sz="3200" dirty="0" smtClean="0">
                <a:solidFill>
                  <a:schemeClr val="accent3"/>
                </a:solidFill>
              </a:rPr>
              <a:t>(постановка задачи)</a:t>
            </a:r>
            <a:endParaRPr lang="ru-RU" sz="3200" dirty="0">
              <a:solidFill>
                <a:schemeClr val="accent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1124744"/>
                <a:ext cx="7498080" cy="5123656"/>
              </a:xfrm>
            </p:spPr>
            <p:txBody>
              <a:bodyPr>
                <a:normAutofit fontScale="25000" lnSpcReduction="20000"/>
              </a:bodyPr>
              <a:lstStyle/>
              <a:p>
                <a:pPr marL="82296" indent="0">
                  <a:buNone/>
                </a:pPr>
                <a:endParaRPr lang="ru-RU" sz="2800" dirty="0" smtClean="0"/>
              </a:p>
              <a:p>
                <a:r>
                  <a:rPr lang="en-US" sz="8800" dirty="0" smtClean="0"/>
                  <a:t>An equation of the </a:t>
                </a:r>
                <a:r>
                  <a:rPr lang="en-US" sz="8800" dirty="0"/>
                  <a:t>main macroeconomic </a:t>
                </a:r>
                <a:r>
                  <a:rPr lang="en-US" sz="8800" dirty="0" smtClean="0"/>
                  <a:t>balance in current prices of 2003 year</a:t>
                </a:r>
                <a:r>
                  <a:rPr lang="ru-RU" sz="8800" dirty="0" smtClean="0"/>
                  <a:t> </a:t>
                </a:r>
                <a:r>
                  <a:rPr lang="ru-RU" sz="8800" dirty="0" smtClean="0">
                    <a:solidFill>
                      <a:schemeClr val="accent3"/>
                    </a:solidFill>
                  </a:rPr>
                  <a:t>(уравнение основного макроэкономического баланса в текущих ценах 2003г.)</a:t>
                </a:r>
                <a:endParaRPr lang="en-US" sz="8800" dirty="0" smtClean="0">
                  <a:solidFill>
                    <a:schemeClr val="accent3"/>
                  </a:solidFill>
                </a:endParaRPr>
              </a:p>
              <a:p>
                <a:pPr marL="82296" indent="0" algn="r">
                  <a:buNone/>
                </a:pPr>
                <a:r>
                  <a:rPr lang="en-US" sz="8800" dirty="0" err="1"/>
                  <a:t>p</a:t>
                </a:r>
                <a:r>
                  <a:rPr lang="en-US" sz="8800" baseline="-25000" dirty="0" err="1"/>
                  <a:t>Y</a:t>
                </a:r>
                <a:r>
                  <a:rPr lang="en-US" sz="8800" dirty="0" err="1"/>
                  <a:t>Y</a:t>
                </a:r>
                <a:r>
                  <a:rPr lang="ru-RU" sz="8800" dirty="0"/>
                  <a:t>(</a:t>
                </a:r>
                <a:r>
                  <a:rPr lang="en-US" sz="8800" dirty="0"/>
                  <a:t>t</a:t>
                </a:r>
                <a:r>
                  <a:rPr lang="ru-RU" sz="8800" dirty="0"/>
                  <a:t>) + </a:t>
                </a:r>
                <a:r>
                  <a:rPr lang="en-US" sz="8800" dirty="0" err="1"/>
                  <a:t>p</a:t>
                </a:r>
                <a:r>
                  <a:rPr lang="en-US" sz="8800" baseline="-25000" dirty="0" err="1"/>
                  <a:t>I</a:t>
                </a:r>
                <a:r>
                  <a:rPr lang="en-US" sz="8800" dirty="0" err="1"/>
                  <a:t>I</a:t>
                </a:r>
                <a:r>
                  <a:rPr lang="ru-RU" sz="8800" dirty="0"/>
                  <a:t>(</a:t>
                </a:r>
                <a:r>
                  <a:rPr lang="en-US" sz="8800" dirty="0"/>
                  <a:t>t</a:t>
                </a:r>
                <a:r>
                  <a:rPr lang="ru-RU" sz="8800" dirty="0"/>
                  <a:t>)  = </a:t>
                </a:r>
                <a:r>
                  <a:rPr lang="en-US" sz="8800" dirty="0" err="1"/>
                  <a:t>p</a:t>
                </a:r>
                <a:r>
                  <a:rPr lang="en-US" sz="8800" baseline="-25000" dirty="0" err="1"/>
                  <a:t>c</a:t>
                </a:r>
                <a:r>
                  <a:rPr lang="en-US" sz="8800" dirty="0" err="1"/>
                  <a:t>C</a:t>
                </a:r>
                <a:r>
                  <a:rPr lang="ru-RU" sz="8800" dirty="0"/>
                  <a:t>(</a:t>
                </a:r>
                <a:r>
                  <a:rPr lang="en-US" sz="8800" dirty="0"/>
                  <a:t>t</a:t>
                </a:r>
                <a:r>
                  <a:rPr lang="ru-RU" sz="8800" dirty="0"/>
                  <a:t>)  + </a:t>
                </a:r>
                <a:r>
                  <a:rPr lang="en-US" sz="8800" dirty="0" err="1"/>
                  <a:t>p</a:t>
                </a:r>
                <a:r>
                  <a:rPr lang="en-US" sz="8800" baseline="-25000" dirty="0" err="1"/>
                  <a:t>J</a:t>
                </a:r>
                <a:r>
                  <a:rPr lang="en-US" sz="8800" dirty="0" err="1"/>
                  <a:t>J</a:t>
                </a:r>
                <a:r>
                  <a:rPr lang="ru-RU" sz="8800" dirty="0"/>
                  <a:t>(</a:t>
                </a:r>
                <a:r>
                  <a:rPr lang="en-US" sz="8800" dirty="0"/>
                  <a:t>t</a:t>
                </a:r>
                <a:r>
                  <a:rPr lang="ru-RU" sz="8800" dirty="0"/>
                  <a:t>) + </a:t>
                </a:r>
                <a:r>
                  <a:rPr lang="en-US" sz="8800" dirty="0" err="1"/>
                  <a:t>p</a:t>
                </a:r>
                <a:r>
                  <a:rPr lang="en-US" sz="8800" baseline="-25000" dirty="0" err="1"/>
                  <a:t>E</a:t>
                </a:r>
                <a:r>
                  <a:rPr lang="en-US" sz="8800" dirty="0" err="1"/>
                  <a:t>E</a:t>
                </a:r>
                <a:r>
                  <a:rPr lang="ru-RU" sz="8800" dirty="0"/>
                  <a:t>(</a:t>
                </a:r>
                <a:r>
                  <a:rPr lang="en-US" sz="8800" dirty="0"/>
                  <a:t>t</a:t>
                </a:r>
                <a:r>
                  <a:rPr lang="ru-RU" sz="8800" dirty="0" smtClean="0"/>
                  <a:t>)                 (4)</a:t>
                </a:r>
                <a:endParaRPr lang="en-US" sz="8800" dirty="0" smtClean="0"/>
              </a:p>
              <a:p>
                <a:pPr marL="82296" indent="0" algn="r">
                  <a:buNone/>
                </a:pPr>
                <a:endParaRPr lang="en-US" sz="8800" dirty="0"/>
              </a:p>
              <a:p>
                <a:pPr marL="82296" indent="0" algn="r">
                  <a:buNone/>
                </a:pPr>
                <a:endParaRPr lang="en-US" sz="8800" dirty="0" smtClean="0"/>
              </a:p>
              <a:p>
                <a:r>
                  <a:rPr lang="en-US" sz="8800" dirty="0" smtClean="0"/>
                  <a:t>An </a:t>
                </a:r>
                <a:r>
                  <a:rPr lang="en-US" sz="8800" dirty="0"/>
                  <a:t>equation </a:t>
                </a:r>
                <a:r>
                  <a:rPr lang="en-US" sz="8800" dirty="0" smtClean="0"/>
                  <a:t>of the </a:t>
                </a:r>
                <a:r>
                  <a:rPr lang="en-US" sz="8800" dirty="0"/>
                  <a:t>main macroeconomic balance </a:t>
                </a:r>
                <a:r>
                  <a:rPr lang="en-US" sz="8800" dirty="0" smtClean="0"/>
                  <a:t>in the relative prices</a:t>
                </a:r>
                <a:r>
                  <a:rPr lang="ru-RU" sz="8800" dirty="0" smtClean="0">
                    <a:solidFill>
                      <a:schemeClr val="accent3"/>
                    </a:solidFill>
                  </a:rPr>
                  <a:t>(уравнения основного макроэкономического баланса в относительных ценах)</a:t>
                </a:r>
                <a:r>
                  <a:rPr lang="ru-RU" sz="8800" dirty="0">
                    <a:solidFill>
                      <a:schemeClr val="accent3"/>
                    </a:solidFill>
                  </a:rPr>
                  <a:t> </a:t>
                </a:r>
                <a:r>
                  <a:rPr lang="ru-RU" sz="8800" dirty="0" smtClean="0">
                    <a:solidFill>
                      <a:schemeClr val="accent3"/>
                    </a:solidFill>
                  </a:rPr>
                  <a:t>  </a:t>
                </a:r>
              </a:p>
              <a:p>
                <a:pPr marL="82296" indent="0" algn="r">
                  <a:buNone/>
                </a:pPr>
                <a:r>
                  <a:rPr lang="ru-RU" sz="8800" dirty="0" smtClean="0">
                    <a:solidFill>
                      <a:schemeClr val="accent3"/>
                    </a:solidFill>
                  </a:rPr>
                  <a:t>            </a:t>
                </a:r>
                <a:r>
                  <a:rPr lang="en-US" sz="8800" dirty="0" smtClean="0"/>
                  <a:t>Y(t</a:t>
                </a:r>
                <a:r>
                  <a:rPr lang="en-US" sz="8800" dirty="0"/>
                  <a:t>) + π</a:t>
                </a:r>
                <a:r>
                  <a:rPr lang="en-US" sz="8800" baseline="-25000" dirty="0"/>
                  <a:t>I</a:t>
                </a:r>
                <a:r>
                  <a:rPr lang="en-US" sz="8800" dirty="0"/>
                  <a:t>I(t)  = Q(t)  + π</a:t>
                </a:r>
                <a:r>
                  <a:rPr lang="en-US" sz="8800" baseline="-25000" dirty="0"/>
                  <a:t>J</a:t>
                </a:r>
                <a:r>
                  <a:rPr lang="en-US" sz="8800" dirty="0"/>
                  <a:t>J(t) + π</a:t>
                </a:r>
                <a:r>
                  <a:rPr lang="en-US" sz="8800" baseline="-25000" dirty="0"/>
                  <a:t>E</a:t>
                </a:r>
                <a:r>
                  <a:rPr lang="en-US" sz="8800" dirty="0"/>
                  <a:t>E(t</a:t>
                </a:r>
                <a:r>
                  <a:rPr lang="en-US" sz="8800" dirty="0" smtClean="0"/>
                  <a:t>)</a:t>
                </a:r>
                <a:r>
                  <a:rPr lang="ru-RU" sz="8800" dirty="0"/>
                  <a:t> </a:t>
                </a:r>
                <a:r>
                  <a:rPr lang="ru-RU" sz="8800" dirty="0" smtClean="0"/>
                  <a:t>              (5</a:t>
                </a:r>
                <a:r>
                  <a:rPr lang="en-US" sz="8800" dirty="0"/>
                  <a:t>)</a:t>
                </a:r>
                <a:endParaRPr lang="en-US" sz="8800" dirty="0" smtClean="0"/>
              </a:p>
              <a:p>
                <a:pPr marL="82296" indent="0" algn="r">
                  <a:buNone/>
                </a:pPr>
                <a:endParaRPr lang="en-US" sz="8800" dirty="0" smtClean="0"/>
              </a:p>
              <a:p>
                <a:pPr marL="82296" indent="0" algn="r">
                  <a:buNone/>
                </a:pPr>
                <a:r>
                  <a:rPr lang="en-US" sz="8800" dirty="0" smtClean="0"/>
                  <a:t> </a:t>
                </a:r>
                <a:r>
                  <a:rPr lang="en-US" sz="8800" dirty="0" smtClean="0">
                    <a:cs typeface="Times New Roman" pitchFamily="18" charset="0"/>
                  </a:rPr>
                  <a:t>where Q(t)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880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8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8800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8800" b="0" i="1" smtClean="0">
                                <a:latin typeface="Cambria Math"/>
                              </a:rPr>
                              <m:t>𝐶</m:t>
                            </m:r>
                          </m:sub>
                        </m:sSub>
                        <m:d>
                          <m:dPr>
                            <m:ctrlPr>
                              <a:rPr lang="en-US" sz="88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8800" b="0" i="1" smtClean="0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sz="8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8800" b="0" i="1" smtClean="0">
                            <a:latin typeface="Cambria Math"/>
                          </a:rPr>
                          <m:t>(</m:t>
                        </m:r>
                        <m:r>
                          <a:rPr lang="en-US" sz="8800" b="0" i="1" smtClean="0">
                            <a:latin typeface="Cambria Math"/>
                          </a:rPr>
                          <m:t>𝑡</m:t>
                        </m:r>
                        <m:r>
                          <a:rPr lang="en-US" sz="8800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sz="8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8800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8800" b="0" i="1" smtClean="0">
                                <a:latin typeface="Cambria Math"/>
                              </a:rPr>
                              <m:t>𝑌</m:t>
                            </m:r>
                          </m:sub>
                        </m:sSub>
                        <m:r>
                          <a:rPr lang="en-US" sz="8800" b="0" i="1" smtClean="0">
                            <a:latin typeface="Cambria Math"/>
                          </a:rPr>
                          <m:t>(</m:t>
                        </m:r>
                        <m:r>
                          <a:rPr lang="en-US" sz="8800" b="0" i="1" smtClean="0">
                            <a:latin typeface="Cambria Math"/>
                          </a:rPr>
                          <m:t>𝑡</m:t>
                        </m:r>
                        <m:r>
                          <a:rPr lang="en-US" sz="8800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8800" dirty="0" smtClean="0">
                    <a:cs typeface="Times New Roman" pitchFamily="18" charset="0"/>
                  </a:rPr>
                  <a:t>            </a:t>
                </a:r>
                <a:r>
                  <a:rPr lang="en-US" sz="8800" dirty="0" smtClean="0">
                    <a:latin typeface="Times New Roman" pitchFamily="18" charset="0"/>
                    <a:cs typeface="Times New Roman" pitchFamily="18" charset="0"/>
                  </a:rPr>
                  <a:t>(6)</a:t>
                </a:r>
                <a:r>
                  <a:rPr lang="en-US" sz="8800" dirty="0" smtClean="0"/>
                  <a:t>                </a:t>
                </a:r>
                <a:r>
                  <a:rPr lang="ru-RU" sz="8800" dirty="0" smtClean="0"/>
                  <a:t>                        </a:t>
                </a:r>
                <a:endParaRPr lang="en-US" sz="8800" dirty="0" smtClean="0"/>
              </a:p>
              <a:p>
                <a:endParaRPr lang="en-US" sz="8800" dirty="0" smtClean="0"/>
              </a:p>
              <a:p>
                <a:pPr marL="82296" indent="0" algn="r">
                  <a:buNone/>
                </a:pPr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1124744"/>
                <a:ext cx="7498080" cy="5123656"/>
              </a:xfrm>
              <a:blipFill rotWithShape="1">
                <a:blip r:embed="rId2"/>
                <a:stretch>
                  <a:fillRect r="-10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674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/>
          </a:bodyPr>
          <a:lstStyle/>
          <a:p>
            <a:r>
              <a:rPr lang="en-US" sz="3900" dirty="0" smtClean="0"/>
              <a:t>Constants</a:t>
            </a:r>
            <a:r>
              <a:rPr lang="ru-RU" sz="3900" dirty="0" smtClean="0"/>
              <a:t> </a:t>
            </a:r>
            <a:r>
              <a:rPr lang="ru-RU" sz="3900" dirty="0" smtClean="0">
                <a:solidFill>
                  <a:schemeClr val="accent3"/>
                </a:solidFill>
              </a:rPr>
              <a:t>(константы)</a:t>
            </a:r>
            <a:endParaRPr lang="ru-RU" sz="3900" dirty="0">
              <a:solidFill>
                <a:schemeClr val="accent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1052736"/>
                <a:ext cx="7498080" cy="5195664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ru-RU" sz="2800" dirty="0">
                    <a:latin typeface="Calibri"/>
                    <a:ea typeface="Calibri"/>
                  </a:rPr>
                  <a:t>Ϭ</a:t>
                </a:r>
                <a:r>
                  <a:rPr lang="ru-RU" sz="2800" dirty="0">
                    <a:effectLst/>
                    <a:latin typeface="Times New Roman"/>
                    <a:ea typeface="Calibri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28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π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J</m:t>
                            </m:r>
                            <m: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</m:sub>
                        </m:sSub>
                        <m:d>
                          <m:dPr>
                            <m:ctrlPr>
                              <a:rPr lang="ru-RU" sz="28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t</m:t>
                            </m:r>
                          </m:e>
                        </m:d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J</m:t>
                        </m:r>
                        <m:r>
                          <a:rPr lang="ru-RU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t</m:t>
                        </m:r>
                        <m:r>
                          <a:rPr lang="ru-RU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Y</m:t>
                        </m:r>
                        <m:d>
                          <m:dPr>
                            <m:ctrlPr>
                              <a:rPr lang="ru-RU" sz="28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t</m:t>
                            </m:r>
                          </m:e>
                        </m:d>
                        <m:r>
                          <a:rPr lang="ru-RU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+ </m:t>
                        </m:r>
                        <m:sSub>
                          <m:sSubPr>
                            <m:ctrlPr>
                              <a:rPr lang="ru-RU" sz="28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π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I</m:t>
                            </m:r>
                            <m: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</m:sub>
                        </m:sSub>
                        <m:d>
                          <m:dPr>
                            <m:ctrlPr>
                              <a:rPr lang="ru-RU" sz="28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t</m:t>
                            </m:r>
                          </m:e>
                        </m:d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I</m:t>
                        </m:r>
                        <m:d>
                          <m:dPr>
                            <m:ctrlPr>
                              <a:rPr lang="ru-RU" sz="28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t</m:t>
                            </m:r>
                          </m:e>
                        </m:d>
                        <m:r>
                          <a:rPr lang="ru-RU" sz="2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−</m:t>
                        </m:r>
                        <m:r>
                          <a:rPr lang="ru-RU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</m:t>
                        </m:r>
                        <m:sSub>
                          <m:sSubPr>
                            <m:ctrlPr>
                              <a:rPr lang="ru-RU" sz="28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π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E</m:t>
                            </m:r>
                          </m:sub>
                        </m:sSub>
                        <m:d>
                          <m:dPr>
                            <m:ctrlPr>
                              <a:rPr lang="ru-RU" sz="28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t</m:t>
                            </m:r>
                          </m:e>
                        </m:d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E</m:t>
                        </m:r>
                        <m:r>
                          <a:rPr lang="ru-RU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t</m:t>
                        </m:r>
                        <m:r>
                          <a:rPr lang="ru-RU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)</m:t>
                        </m:r>
                      </m:den>
                    </m:f>
                  </m:oMath>
                </a14:m>
                <a:r>
                  <a:rPr lang="ru-RU" sz="2800" dirty="0">
                    <a:effectLst/>
                    <a:latin typeface="Times New Roman"/>
                    <a:ea typeface="Times New Roman"/>
                  </a:rPr>
                  <a:t> </a:t>
                </a:r>
                <a:r>
                  <a:rPr lang="en-US" sz="2800" dirty="0" smtClean="0">
                    <a:effectLst/>
                    <a:latin typeface="Times New Roman"/>
                    <a:ea typeface="Times New Roman"/>
                  </a:rPr>
                  <a:t>          (7)</a:t>
                </a:r>
              </a:p>
              <a:p>
                <a:r>
                  <a:rPr lang="en-US" sz="2800" dirty="0">
                    <a:latin typeface="Times New Roman"/>
                    <a:ea typeface="Times New Roman"/>
                  </a:rPr>
                  <a:t>δ</a:t>
                </a:r>
                <a:r>
                  <a:rPr lang="ru-RU" sz="2800" dirty="0">
                    <a:effectLst/>
                    <a:latin typeface="Times New Roman"/>
                    <a:ea typeface="Times New Roman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28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π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E</m:t>
                            </m:r>
                          </m:sub>
                        </m:sSub>
                        <m:d>
                          <m:dPr>
                            <m:ctrlPr>
                              <a:rPr lang="ru-RU" sz="28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t</m:t>
                            </m:r>
                          </m:e>
                        </m:d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E</m:t>
                        </m:r>
                        <m:d>
                          <m:dPr>
                            <m:ctrlPr>
                              <a:rPr lang="ru-RU" sz="28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t</m:t>
                            </m:r>
                          </m:e>
                        </m:d>
                        <m:r>
                          <a:rPr lang="ru-RU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+</m:t>
                        </m:r>
                        <m:sSub>
                          <m:sSubPr>
                            <m:ctrlPr>
                              <a:rPr lang="ru-RU" sz="28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π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J</m:t>
                            </m:r>
                            <m: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</m:sub>
                        </m:sSub>
                        <m:d>
                          <m:dPr>
                            <m:ctrlPr>
                              <a:rPr lang="ru-RU" sz="28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t</m:t>
                            </m:r>
                          </m:e>
                        </m:d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J</m:t>
                        </m:r>
                        <m:r>
                          <a:rPr lang="ru-RU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t</m:t>
                        </m:r>
                        <m:r>
                          <a:rPr lang="ru-RU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) 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Y</m:t>
                        </m:r>
                        <m:d>
                          <m:dPr>
                            <m:ctrlPr>
                              <a:rPr lang="ru-RU" sz="28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t</m:t>
                            </m:r>
                          </m:e>
                        </m:d>
                        <m:r>
                          <a:rPr lang="ru-RU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+ </m:t>
                        </m:r>
                        <m:sSub>
                          <m:sSubPr>
                            <m:ctrlPr>
                              <a:rPr lang="ru-RU" sz="28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π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I</m:t>
                            </m:r>
                            <m: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</m:sub>
                        </m:sSub>
                        <m:d>
                          <m:dPr>
                            <m:ctrlPr>
                              <a:rPr lang="ru-RU" sz="28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t</m:t>
                            </m:r>
                          </m:e>
                        </m:d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I</m:t>
                        </m:r>
                        <m:d>
                          <m:dPr>
                            <m:ctrlPr>
                              <a:rPr lang="ru-RU" sz="28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t</m:t>
                            </m:r>
                          </m:e>
                        </m:d>
                      </m:den>
                    </m:f>
                  </m:oMath>
                </a14:m>
                <a:r>
                  <a:rPr lang="ru-RU" sz="2800" dirty="0">
                    <a:effectLst/>
                    <a:latin typeface="Times New Roman"/>
                    <a:ea typeface="Times New Roman"/>
                  </a:rPr>
                  <a:t> </a:t>
                </a:r>
                <a:r>
                  <a:rPr lang="en-US" sz="2800" dirty="0" smtClean="0">
                    <a:effectLst/>
                    <a:latin typeface="Times New Roman"/>
                    <a:ea typeface="Times New Roman"/>
                  </a:rPr>
                  <a:t>                   (8)</a:t>
                </a:r>
              </a:p>
              <a:p>
                <a:r>
                  <a:rPr lang="en-US" sz="2800" dirty="0">
                    <a:latin typeface="Times New Roman"/>
                    <a:ea typeface="Times New Roman"/>
                  </a:rPr>
                  <a:t>ρ</a:t>
                </a:r>
                <a:r>
                  <a:rPr lang="ru-RU" sz="2800" dirty="0">
                    <a:effectLst/>
                    <a:latin typeface="Times New Roman"/>
                    <a:ea typeface="Times New Roman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28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π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E</m:t>
                            </m:r>
                          </m:sub>
                        </m:sSub>
                        <m:d>
                          <m:dPr>
                            <m:ctrlPr>
                              <a:rPr lang="ru-RU" sz="28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t</m:t>
                            </m:r>
                          </m:e>
                        </m:d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E</m:t>
                        </m:r>
                        <m:d>
                          <m:dPr>
                            <m:ctrlPr>
                              <a:rPr lang="ru-RU" sz="28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t</m:t>
                            </m:r>
                          </m:e>
                        </m:d>
                        <m:r>
                          <a:rPr lang="ru-RU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+</m:t>
                        </m:r>
                        <m:sSub>
                          <m:sSubPr>
                            <m:ctrlPr>
                              <a:rPr lang="ru-RU" sz="28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π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J</m:t>
                            </m:r>
                            <m: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</m:sub>
                        </m:sSub>
                        <m:d>
                          <m:dPr>
                            <m:ctrlPr>
                              <a:rPr lang="ru-RU" sz="28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t</m:t>
                            </m:r>
                          </m:e>
                        </m:d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J</m:t>
                        </m:r>
                        <m:d>
                          <m:dPr>
                            <m:ctrlPr>
                              <a:rPr lang="ru-RU" sz="28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t</m:t>
                            </m:r>
                          </m:e>
                        </m:d>
                        <m:r>
                          <a:rPr lang="ru-RU" sz="2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−</m:t>
                        </m:r>
                        <m:r>
                          <a:rPr lang="ru-RU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</m:t>
                        </m:r>
                        <m:sSub>
                          <m:sSubPr>
                            <m:ctrlPr>
                              <a:rPr lang="ru-RU" sz="28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π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I</m:t>
                            </m:r>
                            <m: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</m:sub>
                        </m:sSub>
                        <m:d>
                          <m:dPr>
                            <m:ctrlPr>
                              <a:rPr lang="ru-RU" sz="28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t</m:t>
                            </m:r>
                          </m:e>
                        </m:d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I</m:t>
                        </m:r>
                        <m:d>
                          <m:dPr>
                            <m:ctrlPr>
                              <a:rPr lang="ru-RU" sz="28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t</m:t>
                            </m:r>
                          </m:e>
                        </m:d>
                      </m:num>
                      <m:den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Y</m:t>
                        </m:r>
                        <m:r>
                          <a:rPr lang="ru-RU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t</m:t>
                        </m:r>
                        <m:r>
                          <a:rPr lang="ru-RU" sz="28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800" dirty="0">
                    <a:effectLst/>
                    <a:latin typeface="Times New Roman"/>
                    <a:ea typeface="Times New Roman"/>
                  </a:rPr>
                  <a:t> </a:t>
                </a:r>
                <a:r>
                  <a:rPr lang="en-US" sz="2800" dirty="0" smtClean="0">
                    <a:effectLst/>
                    <a:latin typeface="Times New Roman"/>
                    <a:ea typeface="Times New Roman"/>
                  </a:rPr>
                  <a:t>     (9)</a:t>
                </a:r>
              </a:p>
              <a:p>
                <a:pPr marL="82296" indent="0">
                  <a:buNone/>
                </a:pPr>
                <a:r>
                  <a:rPr lang="en-US" sz="2800" dirty="0" smtClean="0"/>
                  <a:t>We consider </a:t>
                </a:r>
                <a:r>
                  <a:rPr lang="en-US" sz="2800" dirty="0"/>
                  <a:t>the constants as </a:t>
                </a:r>
                <a:r>
                  <a:rPr lang="en-US" sz="2800" dirty="0" smtClean="0"/>
                  <a:t>the average </a:t>
                </a:r>
                <a:r>
                  <a:rPr lang="en-US" sz="2800" dirty="0"/>
                  <a:t>value over the </a:t>
                </a:r>
                <a:r>
                  <a:rPr lang="en-US" sz="2800" dirty="0" smtClean="0"/>
                  <a:t>years</a:t>
                </a:r>
                <a:r>
                  <a:rPr lang="ru-RU" sz="2800" dirty="0" smtClean="0"/>
                  <a:t> </a:t>
                </a:r>
                <a:r>
                  <a:rPr lang="ru-RU" sz="2800" dirty="0" smtClean="0">
                    <a:solidFill>
                      <a:schemeClr val="accent3"/>
                    </a:solidFill>
                  </a:rPr>
                  <a:t>(принимаем за константы среднее значение по годам)</a:t>
                </a:r>
                <a:endParaRPr lang="en-US" sz="2800" dirty="0" smtClean="0">
                  <a:solidFill>
                    <a:schemeClr val="accent3"/>
                  </a:solidFill>
                </a:endParaRPr>
              </a:p>
              <a:p>
                <a:r>
                  <a:rPr lang="ru-RU" sz="2800" dirty="0"/>
                  <a:t>Ϭ = 0,474328 </a:t>
                </a:r>
                <a14:m>
                  <m:oMath xmlns:m="http://schemas.openxmlformats.org/officeDocument/2006/math">
                    <m:bar>
                      <m:barPr>
                        <m:ctrlPr>
                          <a:rPr lang="ru-RU" sz="2800" i="1">
                            <a:latin typeface="Cambria Math"/>
                          </a:rPr>
                        </m:ctrlPr>
                      </m:barPr>
                      <m:e>
                        <m:r>
                          <a:rPr lang="ru-RU" sz="2800" i="1">
                            <a:latin typeface="Cambria Math"/>
                          </a:rPr>
                          <m:t>+</m:t>
                        </m:r>
                      </m:e>
                    </m:bar>
                  </m:oMath>
                </a14:m>
                <a:r>
                  <a:rPr lang="ru-RU" sz="2800" dirty="0"/>
                  <a:t> 0,033191</a:t>
                </a:r>
              </a:p>
              <a:p>
                <a:r>
                  <a:rPr lang="ru-RU" sz="2800" dirty="0"/>
                  <a:t>δ = 0,610376 </a:t>
                </a:r>
                <a14:m>
                  <m:oMath xmlns:m="http://schemas.openxmlformats.org/officeDocument/2006/math">
                    <m:bar>
                      <m:barPr>
                        <m:ctrlPr>
                          <a:rPr lang="ru-RU" sz="2800" i="1">
                            <a:latin typeface="Cambria Math"/>
                          </a:rPr>
                        </m:ctrlPr>
                      </m:barPr>
                      <m:e>
                        <m:r>
                          <a:rPr lang="ru-RU" sz="2800" i="1">
                            <a:latin typeface="Cambria Math"/>
                          </a:rPr>
                          <m:t>+</m:t>
                        </m:r>
                      </m:e>
                    </m:bar>
                  </m:oMath>
                </a14:m>
                <a:r>
                  <a:rPr lang="ru-RU" sz="2800" dirty="0"/>
                  <a:t> 0,027471</a:t>
                </a:r>
              </a:p>
              <a:p>
                <a:r>
                  <a:rPr lang="ru-RU" sz="2800" dirty="0"/>
                  <a:t>ρ = 0,519344 </a:t>
                </a:r>
                <a14:m>
                  <m:oMath xmlns:m="http://schemas.openxmlformats.org/officeDocument/2006/math">
                    <m:bar>
                      <m:barPr>
                        <m:ctrlPr>
                          <a:rPr lang="ru-RU" sz="2800" i="1">
                            <a:latin typeface="Cambria Math"/>
                          </a:rPr>
                        </m:ctrlPr>
                      </m:barPr>
                      <m:e>
                        <m:r>
                          <a:rPr lang="ru-RU" sz="2800" i="1">
                            <a:latin typeface="Cambria Math"/>
                          </a:rPr>
                          <m:t>+</m:t>
                        </m:r>
                      </m:e>
                    </m:bar>
                  </m:oMath>
                </a14:m>
                <a:r>
                  <a:rPr lang="ru-RU" sz="2800" dirty="0"/>
                  <a:t> 0,039047</a:t>
                </a:r>
              </a:p>
              <a:p>
                <a:pPr marL="82296" indent="0">
                  <a:buNone/>
                </a:pPr>
                <a:endParaRPr lang="ru-RU" sz="28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1052736"/>
                <a:ext cx="7498080" cy="5195664"/>
              </a:xfrm>
              <a:blipFill rotWithShape="1">
                <a:blip r:embed="rId2"/>
                <a:stretch>
                  <a:fillRect l="-5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047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/>
              <a:t>Formulas for export, import, investments and final consumption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accent3"/>
                </a:solidFill>
              </a:rPr>
              <a:t>(формулы для экспорта, импорта, инвестиций и конечного потребления)</a:t>
            </a:r>
            <a:endParaRPr lang="ru-RU" sz="2800" dirty="0">
              <a:solidFill>
                <a:schemeClr val="accent3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800" dirty="0" smtClean="0"/>
                  <a:t>E</a:t>
                </a:r>
                <a:r>
                  <a:rPr lang="en-US" sz="2800" baseline="-25000" dirty="0"/>
                  <a:t>t </a:t>
                </a:r>
                <a:r>
                  <a:rPr lang="en-US" sz="2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ru-RU" sz="28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ru-RU" sz="2800" i="1">
                                <a:latin typeface="Cambria Math"/>
                              </a:rPr>
                              <m:t>𝛿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ru-RU" sz="2800" i="1">
                                <a:latin typeface="Cambria Math"/>
                              </a:rPr>
                              <m:t>Ϭ</m:t>
                            </m:r>
                          </m:e>
                        </m:d>
                        <m:d>
                          <m:dPr>
                            <m:ctrlPr>
                              <a:rPr lang="ru-RU" sz="28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ru-RU" sz="2800" i="1">
                                <a:latin typeface="Cambria Math"/>
                              </a:rPr>
                              <m:t>𝜌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sSub>
                          <m:sSubPr>
                            <m:ctrlPr>
                              <a:rPr lang="ru-RU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(</m:t>
                        </m:r>
                        <m:r>
                          <a:rPr lang="ru-RU" sz="2800" i="1">
                            <a:latin typeface="Cambria Math"/>
                          </a:rPr>
                          <m:t>𝛿</m:t>
                        </m:r>
                        <m:r>
                          <a:rPr lang="en-US" sz="2800" i="1">
                            <a:latin typeface="Cambria Math"/>
                          </a:rPr>
                          <m:t>−1)(1−</m:t>
                        </m:r>
                        <m:r>
                          <m:rPr>
                            <m:sty m:val="p"/>
                          </m:rPr>
                          <a:rPr lang="ru-RU" sz="2800" i="1">
                            <a:latin typeface="Cambria Math"/>
                          </a:rPr>
                          <m:t>Ϭ</m:t>
                        </m:r>
                        <m:r>
                          <a:rPr lang="en-US" sz="2800" i="1">
                            <a:latin typeface="Cambria Math"/>
                          </a:rPr>
                          <m:t>)</m:t>
                        </m:r>
                        <m:sSubSup>
                          <m:sSubSupPr>
                            <m:ctrlPr>
                              <a:rPr lang="ru-RU" sz="28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ru-RU" sz="2800" i="1">
                                <a:latin typeface="Cambria Math"/>
                              </a:rPr>
                              <m:t>𝜋</m:t>
                            </m:r>
                          </m:e>
                          <m:sub>
                            <m:r>
                              <a:rPr lang="ru-RU" sz="2800" i="1">
                                <a:latin typeface="Cambria Math"/>
                              </a:rPr>
                              <m:t>𝑡</m:t>
                            </m:r>
                          </m:sub>
                          <m:sup>
                            <m:r>
                              <a:rPr lang="ru-RU" sz="2800" i="1">
                                <a:latin typeface="Cambria Math"/>
                              </a:rPr>
                              <m:t>𝐸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sz="2800" dirty="0" smtClean="0"/>
                  <a:t>         </a:t>
                </a:r>
                <a:r>
                  <a:rPr lang="en-US" sz="2800" dirty="0" smtClean="0"/>
                  <a:t>(10)</a:t>
                </a:r>
                <a:endParaRPr lang="en-US" sz="2800" dirty="0"/>
              </a:p>
              <a:p>
                <a:r>
                  <a:rPr lang="en-US" sz="2800" dirty="0"/>
                  <a:t>I</a:t>
                </a:r>
                <a:r>
                  <a:rPr lang="en-US" sz="2800" baseline="-25000" dirty="0"/>
                  <a:t>t </a:t>
                </a:r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ru-RU" sz="28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𝜌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−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𝛿</m:t>
                            </m:r>
                          </m:e>
                        </m:d>
                        <m:sSub>
                          <m:sSubPr>
                            <m:ctrlPr>
                              <a:rPr lang="ru-RU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(</m:t>
                        </m:r>
                        <m:r>
                          <a:rPr lang="en-US" sz="2800" i="1">
                            <a:latin typeface="Cambria Math"/>
                          </a:rPr>
                          <m:t>𝛿</m:t>
                        </m:r>
                        <m:r>
                          <a:rPr lang="en-US" sz="2800" i="1">
                            <a:latin typeface="Cambria Math"/>
                          </a:rPr>
                          <m:t>−1)</m:t>
                        </m:r>
                        <m:sSubSup>
                          <m:sSubSupPr>
                            <m:ctrlPr>
                              <a:rPr lang="ru-RU" sz="28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ru-RU" sz="2800" i="1">
                                <a:latin typeface="Cambria Math"/>
                              </a:rPr>
                              <m:t>𝜋</m:t>
                            </m:r>
                          </m:e>
                          <m:sub>
                            <m:r>
                              <a:rPr lang="ru-RU" sz="2800" i="1">
                                <a:latin typeface="Cambria Math"/>
                              </a:rPr>
                              <m:t>𝑡</m:t>
                            </m:r>
                          </m:sub>
                          <m:sup>
                            <m:r>
                              <a:rPr lang="ru-RU" sz="2800" i="1">
                                <a:latin typeface="Cambria Math"/>
                              </a:rPr>
                              <m:t>𝐼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sz="2800" dirty="0"/>
                  <a:t> </a:t>
                </a:r>
                <a:r>
                  <a:rPr lang="en-US" sz="2800" dirty="0" smtClean="0"/>
                  <a:t>               (</a:t>
                </a:r>
                <a:r>
                  <a:rPr lang="en-US" sz="2800" dirty="0" smtClean="0"/>
                  <a:t>11)</a:t>
                </a:r>
                <a:endParaRPr lang="en-US" sz="2800" dirty="0"/>
              </a:p>
              <a:p>
                <a:r>
                  <a:rPr lang="en-US" sz="2800" dirty="0" err="1"/>
                  <a:t>J</a:t>
                </a:r>
                <a:r>
                  <a:rPr lang="en-US" sz="2800" baseline="-25000" dirty="0" err="1"/>
                  <a:t>t</a:t>
                </a:r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i="1">
                            <a:latin typeface="Cambria Math"/>
                          </a:rPr>
                          <m:t>Ϭ</m:t>
                        </m:r>
                        <m:d>
                          <m:dPr>
                            <m:ctrlPr>
                              <a:rPr lang="ru-RU" sz="28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/>
                              </a:rPr>
                              <m:t>1−</m:t>
                            </m:r>
                            <m:r>
                              <a:rPr lang="en-US" sz="2800" i="1">
                                <a:latin typeface="Cambria Math"/>
                              </a:rPr>
                              <m:t>𝜌</m:t>
                            </m:r>
                          </m:e>
                        </m:d>
                        <m:sSub>
                          <m:sSubPr>
                            <m:ctrlPr>
                              <a:rPr lang="ru-RU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(1−</m:t>
                        </m:r>
                        <m:r>
                          <m:rPr>
                            <m:sty m:val="p"/>
                          </m:rPr>
                          <a:rPr lang="en-US" sz="2800" i="1">
                            <a:latin typeface="Cambria Math"/>
                          </a:rPr>
                          <m:t>Ϭ</m:t>
                        </m:r>
                        <m:r>
                          <a:rPr lang="en-US" sz="2800" i="1">
                            <a:latin typeface="Cambria Math"/>
                          </a:rPr>
                          <m:t>)</m:t>
                        </m:r>
                        <m:sSubSup>
                          <m:sSubSupPr>
                            <m:ctrlPr>
                              <a:rPr lang="ru-RU" sz="28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𝜋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</a:rPr>
                              <m:t>𝑡</m:t>
                            </m:r>
                          </m:sub>
                          <m:sup>
                            <m:r>
                              <a:rPr lang="en-US" sz="2800" i="1">
                                <a:latin typeface="Cambria Math"/>
                              </a:rPr>
                              <m:t>𝐽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sz="2800" dirty="0" smtClean="0"/>
                  <a:t>               (</a:t>
                </a:r>
                <a:r>
                  <a:rPr lang="en-US" sz="2800" dirty="0" smtClean="0"/>
                  <a:t>12)</a:t>
                </a:r>
                <a:endParaRPr lang="en-US" sz="2800" dirty="0" smtClean="0"/>
              </a:p>
              <a:p>
                <a:endParaRPr lang="en-US" sz="2800" dirty="0" smtClean="0"/>
              </a:p>
              <a:p>
                <a:r>
                  <a:rPr lang="en-US" sz="2800" dirty="0" err="1"/>
                  <a:t>Q</a:t>
                </a:r>
                <a:r>
                  <a:rPr lang="en-US" sz="2800" baseline="-25000" dirty="0" err="1"/>
                  <a:t>t</a:t>
                </a:r>
                <a:r>
                  <a:rPr lang="en-US" sz="2800" baseline="-25000" dirty="0"/>
                  <a:t> </a:t>
                </a:r>
                <a:r>
                  <a:rPr lang="ru-RU" sz="2800" dirty="0"/>
                  <a:t>= (1-</a:t>
                </a:r>
                <a:r>
                  <a:rPr lang="en-US" sz="2800" dirty="0"/>
                  <a:t>ρ</a:t>
                </a:r>
                <a:r>
                  <a:rPr lang="ru-RU" sz="2800" dirty="0"/>
                  <a:t>) </a:t>
                </a:r>
                <a:r>
                  <a:rPr lang="en-US" sz="2800" dirty="0" err="1"/>
                  <a:t>Y</a:t>
                </a:r>
                <a:r>
                  <a:rPr lang="en-US" sz="2800" baseline="-25000" dirty="0" err="1"/>
                  <a:t>t</a:t>
                </a:r>
                <a:r>
                  <a:rPr lang="ru-RU" sz="2800" baseline="-25000" dirty="0"/>
                  <a:t> </a:t>
                </a:r>
                <a:r>
                  <a:rPr lang="en-US" sz="2800" baseline="-25000" dirty="0" smtClean="0"/>
                  <a:t>                  </a:t>
                </a:r>
                <a:r>
                  <a:rPr lang="en-US" sz="2800" dirty="0" smtClean="0"/>
                  <a:t>  (</a:t>
                </a:r>
                <a:r>
                  <a:rPr lang="en-US" sz="2800" dirty="0" smtClean="0"/>
                  <a:t>13)</a:t>
                </a:r>
                <a:endParaRPr lang="ru-RU" sz="28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408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Selection of </a:t>
            </a:r>
            <a:r>
              <a:rPr lang="en-US" dirty="0" smtClean="0"/>
              <a:t>parameters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3"/>
                </a:solidFill>
              </a:rPr>
              <a:t>(подгонка параметров)</a:t>
            </a:r>
            <a:r>
              <a:rPr lang="en-US" sz="4000" dirty="0"/>
              <a:t/>
            </a:r>
            <a:br>
              <a:rPr lang="en-US" sz="4000" dirty="0"/>
            </a:br>
            <a:endParaRPr lang="ru-RU" sz="39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b="1" dirty="0" smtClean="0"/>
              <a:t>Employment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chemeClr val="accent3"/>
                </a:solidFill>
              </a:rPr>
              <a:t>(занятость)</a:t>
            </a:r>
            <a:endParaRPr lang="en-US" b="1" dirty="0" smtClean="0">
              <a:solidFill>
                <a:schemeClr val="accent3"/>
              </a:solidFill>
            </a:endParaRPr>
          </a:p>
          <a:p>
            <a:pPr marL="82296" indent="0">
              <a:buNone/>
            </a:pPr>
            <a:r>
              <a:rPr lang="en-US" dirty="0" smtClean="0"/>
              <a:t>L</a:t>
            </a:r>
            <a:r>
              <a:rPr lang="ru-RU" dirty="0"/>
              <a:t>(</a:t>
            </a:r>
            <a:r>
              <a:rPr lang="en-US" dirty="0"/>
              <a:t>t</a:t>
            </a:r>
            <a:r>
              <a:rPr lang="ru-RU" dirty="0"/>
              <a:t>) = 10.66 *</a:t>
            </a:r>
            <a:r>
              <a:rPr lang="en-US" dirty="0"/>
              <a:t>x</a:t>
            </a:r>
            <a:r>
              <a:rPr lang="ru-RU" baseline="30000" dirty="0"/>
              <a:t>0.5595  </a:t>
            </a:r>
            <a:r>
              <a:rPr lang="ru-RU" dirty="0"/>
              <a:t>+ </a:t>
            </a:r>
            <a:r>
              <a:rPr lang="ru-RU" dirty="0" smtClean="0"/>
              <a:t>726.8</a:t>
            </a:r>
            <a:r>
              <a:rPr lang="en-US" dirty="0" smtClean="0"/>
              <a:t>     (</a:t>
            </a:r>
            <a:r>
              <a:rPr lang="en-US" dirty="0" smtClean="0"/>
              <a:t>14)</a:t>
            </a:r>
            <a:endParaRPr lang="en-US" dirty="0" smtClean="0"/>
          </a:p>
          <a:p>
            <a:pPr marL="82296" indent="0"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852936"/>
            <a:ext cx="7226672" cy="2556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713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900" dirty="0"/>
              <a:t>Selection of </a:t>
            </a:r>
            <a:r>
              <a:rPr lang="en-US" sz="3900" dirty="0" smtClean="0"/>
              <a:t>parameters</a:t>
            </a:r>
            <a:r>
              <a:rPr lang="ru-RU" sz="3900" dirty="0" smtClean="0"/>
              <a:t> </a:t>
            </a:r>
            <a:r>
              <a:rPr lang="ru-RU" sz="3900" dirty="0" smtClean="0">
                <a:solidFill>
                  <a:schemeClr val="accent3"/>
                </a:solidFill>
              </a:rPr>
              <a:t>(подгонка параметров)</a:t>
            </a:r>
            <a:endParaRPr lang="ru-RU" sz="3900" dirty="0">
              <a:solidFill>
                <a:schemeClr val="accent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sz="2800" b="1" dirty="0" smtClean="0"/>
              <a:t>The </a:t>
            </a:r>
            <a:r>
              <a:rPr lang="en-US" sz="2800" b="1" dirty="0"/>
              <a:t>relative price index </a:t>
            </a:r>
            <a:r>
              <a:rPr lang="en-US" sz="2800" b="1" dirty="0" smtClean="0"/>
              <a:t>for export</a:t>
            </a: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chemeClr val="accent3"/>
                </a:solidFill>
              </a:rPr>
              <a:t>(индекс относительных цен для экспорта)</a:t>
            </a:r>
            <a:endParaRPr lang="en-US" sz="2800" b="1" dirty="0" smtClean="0">
              <a:solidFill>
                <a:schemeClr val="accent3"/>
              </a:solidFill>
            </a:endParaRPr>
          </a:p>
          <a:p>
            <a:pPr marL="82296" indent="0">
              <a:buNone/>
            </a:pPr>
            <a:r>
              <a:rPr lang="ru-RU" sz="2000" b="1" dirty="0">
                <a:latin typeface="Times New Roman"/>
                <a:ea typeface="Calibri"/>
              </a:rPr>
              <a:t>π</a:t>
            </a:r>
            <a:r>
              <a:rPr lang="en-US" sz="2000" b="1" baseline="-25000" dirty="0">
                <a:latin typeface="Times New Roman"/>
                <a:ea typeface="Calibri"/>
              </a:rPr>
              <a:t>E</a:t>
            </a:r>
            <a:r>
              <a:rPr lang="en-US" sz="2000" b="1" dirty="0">
                <a:latin typeface="Times New Roman"/>
                <a:ea typeface="Calibri"/>
              </a:rPr>
              <a:t>(t)</a:t>
            </a:r>
            <a:r>
              <a:rPr lang="en-US" sz="2000" dirty="0">
                <a:latin typeface="Times New Roman"/>
                <a:ea typeface="Calibri"/>
              </a:rPr>
              <a:t>= 1-0.003846*sin(2*pi*(t-2003)./(max(t-2003)-min(t-2003)))- 0.09045*</a:t>
            </a:r>
            <a:r>
              <a:rPr lang="en-US" sz="2000" dirty="0" err="1">
                <a:latin typeface="Times New Roman"/>
                <a:ea typeface="Calibri"/>
              </a:rPr>
              <a:t>cos</a:t>
            </a:r>
            <a:r>
              <a:rPr lang="en-US" sz="2000" dirty="0">
                <a:latin typeface="Times New Roman"/>
                <a:ea typeface="Calibri"/>
              </a:rPr>
              <a:t>(2*pi*(t-2003)./(max(t-2003)-min(t-2003)))+ </a:t>
            </a:r>
            <a:r>
              <a:rPr lang="en-US" sz="2000" dirty="0" smtClean="0">
                <a:latin typeface="Times New Roman"/>
                <a:ea typeface="Calibri"/>
              </a:rPr>
              <a:t>0.09045+407.8</a:t>
            </a:r>
            <a:r>
              <a:rPr lang="en-US" sz="2000" dirty="0">
                <a:latin typeface="Times New Roman"/>
                <a:ea typeface="Calibri"/>
              </a:rPr>
              <a:t>./(t-2003+97.69)-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2000" dirty="0" smtClean="0">
                <a:latin typeface="Times New Roman"/>
                <a:ea typeface="Calibri"/>
              </a:rPr>
              <a:t>4,174429                               (</a:t>
            </a:r>
            <a:r>
              <a:rPr lang="en-US" sz="2000" dirty="0" smtClean="0">
                <a:latin typeface="Times New Roman"/>
                <a:ea typeface="Calibri"/>
              </a:rPr>
              <a:t>15)</a:t>
            </a:r>
            <a:endParaRPr lang="en-US" sz="2000" dirty="0" smtClean="0">
              <a:latin typeface="Times New Roman"/>
              <a:ea typeface="Calibri"/>
            </a:endParaRPr>
          </a:p>
          <a:p>
            <a:pPr marL="82296" indent="0">
              <a:buNone/>
            </a:pPr>
            <a:endParaRPr lang="ru-RU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924944"/>
            <a:ext cx="6192688" cy="3777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626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900" dirty="0"/>
              <a:t>Selection of </a:t>
            </a:r>
            <a:r>
              <a:rPr lang="en-US" sz="3900" dirty="0" smtClean="0"/>
              <a:t>parameters</a:t>
            </a:r>
            <a:r>
              <a:rPr lang="ru-RU" sz="3900" dirty="0" smtClean="0"/>
              <a:t> </a:t>
            </a:r>
            <a:r>
              <a:rPr lang="ru-RU" sz="3900" dirty="0" smtClean="0">
                <a:solidFill>
                  <a:schemeClr val="accent3"/>
                </a:solidFill>
              </a:rPr>
              <a:t>(подгонка параметров)</a:t>
            </a:r>
            <a:endParaRPr lang="ru-RU" sz="3900" dirty="0">
              <a:solidFill>
                <a:schemeClr val="accent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800" b="1" dirty="0"/>
              <a:t>The relative price index </a:t>
            </a:r>
            <a:r>
              <a:rPr lang="en-US" sz="2800" b="1" dirty="0" smtClean="0"/>
              <a:t>for import</a:t>
            </a:r>
            <a:r>
              <a:rPr lang="ru-RU" sz="2800" b="1" dirty="0"/>
              <a:t> </a:t>
            </a:r>
            <a:r>
              <a:rPr lang="ru-RU" sz="2800" b="1" dirty="0" smtClean="0">
                <a:solidFill>
                  <a:schemeClr val="accent3"/>
                </a:solidFill>
              </a:rPr>
              <a:t>(индекс относительных цен для импорта)</a:t>
            </a:r>
            <a:endParaRPr lang="en-US" sz="2800" b="1" dirty="0" smtClean="0">
              <a:solidFill>
                <a:schemeClr val="accent3"/>
              </a:solidFill>
            </a:endParaRPr>
          </a:p>
          <a:p>
            <a:pPr marL="82296" indent="0">
              <a:buNone/>
            </a:pPr>
            <a:r>
              <a:rPr lang="ru-RU" sz="2000" b="1" dirty="0"/>
              <a:t>π</a:t>
            </a:r>
            <a:r>
              <a:rPr lang="en-US" sz="2000" b="1" baseline="-25000" dirty="0"/>
              <a:t>I</a:t>
            </a:r>
            <a:r>
              <a:rPr lang="en-US" sz="2000" b="1" dirty="0"/>
              <a:t>(t)</a:t>
            </a:r>
            <a:r>
              <a:rPr lang="en-US" sz="2000" dirty="0"/>
              <a:t> = 1-0.004178*sin(2*pi*(t-2003)./(max(t-2003)-min(t-2003)))- 0.05964*</a:t>
            </a:r>
            <a:r>
              <a:rPr lang="en-US" sz="2000" dirty="0" err="1"/>
              <a:t>cos</a:t>
            </a:r>
            <a:r>
              <a:rPr lang="en-US" sz="2000" dirty="0"/>
              <a:t>(2*pi*(t-2003)./(max(t-2003)-min(t-2003)))+ 0.05964+497.4./(t-2003+95.22)- </a:t>
            </a:r>
            <a:r>
              <a:rPr lang="en-US" sz="2000" dirty="0" smtClean="0"/>
              <a:t>5,223693                          (</a:t>
            </a:r>
            <a:r>
              <a:rPr lang="en-US" sz="2000" dirty="0" smtClean="0"/>
              <a:t>16)</a:t>
            </a:r>
            <a:endParaRPr lang="en-US" sz="2000" dirty="0" smtClean="0"/>
          </a:p>
          <a:p>
            <a:pPr marL="82296" indent="0">
              <a:buNone/>
            </a:pPr>
            <a:endParaRPr lang="ru-RU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638112"/>
            <a:ext cx="6192688" cy="4064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75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E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897</TotalTime>
  <Words>1480</Words>
  <Application>Microsoft Office PowerPoint</Application>
  <PresentationFormat>Экран (4:3)</PresentationFormat>
  <Paragraphs>102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Солнцестояние</vt:lpstr>
      <vt:lpstr>Тема Office</vt:lpstr>
      <vt:lpstr>A Ramsey’s model for the economy of China.</vt:lpstr>
      <vt:lpstr>Content (содержание)</vt:lpstr>
      <vt:lpstr>The formulation of the task (постановка задачи) </vt:lpstr>
      <vt:lpstr>The formulation of the task (постановка задачи)</vt:lpstr>
      <vt:lpstr>Constants (константы)</vt:lpstr>
      <vt:lpstr>Formulas for export, import, investments and final consumption (формулы для экспорта, импорта, инвестиций и конечного потребления)</vt:lpstr>
      <vt:lpstr>Selection of parameters (подгонка параметров) </vt:lpstr>
      <vt:lpstr>Selection of parameters (подгонка параметров)</vt:lpstr>
      <vt:lpstr>Selection of parameters (подгонка параметров)</vt:lpstr>
      <vt:lpstr>Selection of parameters (подгонка параметров)</vt:lpstr>
      <vt:lpstr>Numerical implementation (численная реализация)</vt:lpstr>
      <vt:lpstr>Numerical implementation (численная реализация)</vt:lpstr>
      <vt:lpstr>The result of the identification of the model and graphics (результат идентификации модели и графики) </vt:lpstr>
      <vt:lpstr>Презентация PowerPoint</vt:lpstr>
      <vt:lpstr>Презентация PowerPoint</vt:lpstr>
      <vt:lpstr>Scenario experiments with the model (сценарные эксперименты с моделью)</vt:lpstr>
      <vt:lpstr>Презентация PowerPoint</vt:lpstr>
      <vt:lpstr>The comparison of the basic (pessimistic) and the optimistic forecasts (сценарные эксперименты с моделью: сравнение базового (пессимистического) и оптимистического прогнозов)</vt:lpstr>
      <vt:lpstr>Презентация PowerPoint</vt:lpstr>
      <vt:lpstr>Презентация PowerPoint</vt:lpstr>
      <vt:lpstr>Literature (список литературы)</vt:lpstr>
    </vt:vector>
  </TitlesOfParts>
  <Company>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Ramsey’s model for the economics of China.</dc:title>
  <dc:creator>User</dc:creator>
  <cp:lastModifiedBy>User</cp:lastModifiedBy>
  <cp:revision>45</cp:revision>
  <dcterms:created xsi:type="dcterms:W3CDTF">2012-05-09T10:58:21Z</dcterms:created>
  <dcterms:modified xsi:type="dcterms:W3CDTF">2012-05-21T09:25:35Z</dcterms:modified>
</cp:coreProperties>
</file>